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06" r:id="rId2"/>
    <p:sldId id="307" r:id="rId3"/>
    <p:sldId id="358" r:id="rId4"/>
    <p:sldId id="359" r:id="rId5"/>
    <p:sldId id="360" r:id="rId6"/>
    <p:sldId id="318" r:id="rId7"/>
    <p:sldId id="319" r:id="rId8"/>
    <p:sldId id="338" r:id="rId9"/>
    <p:sldId id="337" r:id="rId10"/>
    <p:sldId id="324" r:id="rId11"/>
    <p:sldId id="328" r:id="rId12"/>
    <p:sldId id="330" r:id="rId13"/>
    <p:sldId id="357" r:id="rId14"/>
    <p:sldId id="371" r:id="rId15"/>
    <p:sldId id="305" r:id="rId16"/>
    <p:sldId id="370" r:id="rId17"/>
  </p:sldIdLst>
  <p:sldSz cx="9144000" cy="6858000" type="screen4x3"/>
  <p:notesSz cx="9866313" cy="673576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42ADE"/>
    <a:srgbClr val="FF33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94660" autoAdjust="0"/>
  </p:normalViewPr>
  <p:slideViewPr>
    <p:cSldViewPr>
      <p:cViewPr>
        <p:scale>
          <a:sx n="124" d="100"/>
          <a:sy n="124" d="100"/>
        </p:scale>
        <p:origin x="-1253" y="-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066" y="-102"/>
      </p:cViewPr>
      <p:guideLst>
        <p:guide orient="horz" pos="2121"/>
        <p:guide pos="310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2718184" y="6398704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CA93C-E5CD-4EE4-B19A-4B568F2C51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2235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587733" y="1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427CE-3D8A-42A2-9EEF-2AF396ECB1BE}" type="datetime1">
              <a:rPr lang="ko-KR" altLang="en-US" smtClean="0"/>
              <a:t>2022-09-29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48025" y="504825"/>
            <a:ext cx="337026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85934" y="3199352"/>
            <a:ext cx="7894446" cy="3031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397620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587733" y="6397620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F1BBC-ED50-4128-A7AD-FFD5FD21EE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12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신청개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0346-C445-4F19-858A-E4D39E6ADE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8" name="그룹 7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9" name="직선 연결선 8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1. 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신청 개요</a:t>
              </a:r>
              <a:endPara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10067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2023년도 창작활동계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0346-C445-4F19-858A-E4D39E6ADE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4" name="그룹 3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2. 2023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년도 창작활동계획</a:t>
              </a:r>
              <a:endPara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3824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9C9474-9A2C-4206-ADC2-7130DA164DA8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 bwMode="auto">
          <a:xfrm>
            <a:off x="0" y="-1"/>
            <a:ext cx="1852613" cy="40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grpSp>
        <p:nvGrpSpPr>
          <p:cNvPr id="8" name="그룹 8"/>
          <p:cNvGrpSpPr>
            <a:grpSpLocks/>
          </p:cNvGrpSpPr>
          <p:nvPr userDrawn="1"/>
        </p:nvGrpSpPr>
        <p:grpSpPr bwMode="auto">
          <a:xfrm>
            <a:off x="40358" y="0"/>
            <a:ext cx="9121105" cy="401776"/>
            <a:chOff x="40881" y="-334"/>
            <a:chExt cx="9120068" cy="440680"/>
          </a:xfrm>
        </p:grpSpPr>
        <p:sp>
          <p:nvSpPr>
            <p:cNvPr id="9" name="직사각형 8"/>
            <p:cNvSpPr/>
            <p:nvPr/>
          </p:nvSpPr>
          <p:spPr>
            <a:xfrm>
              <a:off x="1852930" y="-334"/>
              <a:ext cx="7308019" cy="44068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11487" y="46537"/>
              <a:ext cx="6476510" cy="371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2023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년 예술창작활동지원사업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 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지원신청서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_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다원 분야</a:t>
              </a:r>
              <a:endParaRPr kumimoji="0" lang="ko-KR" altLang="en-US" sz="1600" b="1" spc="-15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2" descr="C:\Users\서교02\Desktop\2016\홍보\로고_서울문화재단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1" y="46537"/>
              <a:ext cx="1771694" cy="36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42076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. 기존 활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9C9474-9A2C-4206-ADC2-7130DA164DA8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 bwMode="auto">
          <a:xfrm>
            <a:off x="0" y="-1"/>
            <a:ext cx="1852613" cy="40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grpSp>
        <p:nvGrpSpPr>
          <p:cNvPr id="8" name="그룹 8"/>
          <p:cNvGrpSpPr>
            <a:grpSpLocks/>
          </p:cNvGrpSpPr>
          <p:nvPr userDrawn="1"/>
        </p:nvGrpSpPr>
        <p:grpSpPr bwMode="auto">
          <a:xfrm>
            <a:off x="40358" y="0"/>
            <a:ext cx="9121105" cy="401776"/>
            <a:chOff x="40881" y="-334"/>
            <a:chExt cx="9120068" cy="440680"/>
          </a:xfrm>
        </p:grpSpPr>
        <p:sp>
          <p:nvSpPr>
            <p:cNvPr id="9" name="직사각형 8"/>
            <p:cNvSpPr/>
            <p:nvPr/>
          </p:nvSpPr>
          <p:spPr>
            <a:xfrm>
              <a:off x="1852930" y="-334"/>
              <a:ext cx="7308019" cy="44068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11487" y="46537"/>
              <a:ext cx="6476510" cy="371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2023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년 예술창작활동지원사업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 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지원신청서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_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다원 분야</a:t>
              </a:r>
              <a:endParaRPr kumimoji="0" lang="ko-KR" altLang="en-US" sz="1600" b="1" spc="-15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2" descr="C:\Users\서교02\Desktop\2016\홍보\로고_서울문화재단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1" y="46537"/>
              <a:ext cx="1771694" cy="36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그룹 11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13" name="직선 연결선 12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3. 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기존 활동</a:t>
              </a:r>
              <a:endPara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15" name="직선 연결선 14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4533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1. 포트폴리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9C9474-9A2C-4206-ADC2-7130DA164DA8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 bwMode="auto">
          <a:xfrm>
            <a:off x="0" y="-1"/>
            <a:ext cx="1852613" cy="40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grpSp>
        <p:nvGrpSpPr>
          <p:cNvPr id="8" name="그룹 8"/>
          <p:cNvGrpSpPr>
            <a:grpSpLocks/>
          </p:cNvGrpSpPr>
          <p:nvPr userDrawn="1"/>
        </p:nvGrpSpPr>
        <p:grpSpPr bwMode="auto">
          <a:xfrm>
            <a:off x="40358" y="0"/>
            <a:ext cx="9121105" cy="401776"/>
            <a:chOff x="40881" y="-334"/>
            <a:chExt cx="9120068" cy="440680"/>
          </a:xfrm>
        </p:grpSpPr>
        <p:sp>
          <p:nvSpPr>
            <p:cNvPr id="9" name="직사각형 8"/>
            <p:cNvSpPr/>
            <p:nvPr/>
          </p:nvSpPr>
          <p:spPr>
            <a:xfrm>
              <a:off x="1852930" y="-334"/>
              <a:ext cx="7308019" cy="44068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11487" y="46537"/>
              <a:ext cx="6476510" cy="371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2023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년 예술창작활동지원사업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 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지원신청서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_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다원 분야</a:t>
              </a:r>
              <a:endParaRPr kumimoji="0" lang="ko-KR" altLang="en-US" sz="1600" b="1" spc="-15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2" descr="C:\Users\서교02\Desktop\2016\홍보\로고_서울문화재단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1" y="46537"/>
              <a:ext cx="1771694" cy="36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그룹 11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13" name="직선 연결선 12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3-1. 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포트폴리오</a:t>
              </a:r>
              <a:endPara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15" name="직선 연결선 14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5611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트랙 선택 사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0346-C445-4F19-858A-E4D39E6ADE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4" name="그룹 3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4. 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트랙 선택 사유</a:t>
              </a:r>
              <a:endPara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3017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 userDrawn="1"/>
        </p:nvSpPr>
        <p:spPr bwMode="auto">
          <a:xfrm>
            <a:off x="0" y="-1"/>
            <a:ext cx="1852613" cy="40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grpSp>
        <p:nvGrpSpPr>
          <p:cNvPr id="10" name="그룹 8"/>
          <p:cNvGrpSpPr>
            <a:grpSpLocks/>
          </p:cNvGrpSpPr>
          <p:nvPr userDrawn="1"/>
        </p:nvGrpSpPr>
        <p:grpSpPr bwMode="auto">
          <a:xfrm>
            <a:off x="40358" y="0"/>
            <a:ext cx="9121105" cy="401776"/>
            <a:chOff x="40881" y="-334"/>
            <a:chExt cx="9120068" cy="440680"/>
          </a:xfrm>
        </p:grpSpPr>
        <p:sp>
          <p:nvSpPr>
            <p:cNvPr id="11" name="직사각형 10"/>
            <p:cNvSpPr/>
            <p:nvPr/>
          </p:nvSpPr>
          <p:spPr>
            <a:xfrm>
              <a:off x="1852930" y="-334"/>
              <a:ext cx="7308019" cy="44068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11487" y="46537"/>
              <a:ext cx="6476510" cy="371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2023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년 예술창작활동지원사업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 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지원신청서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_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다원 분야</a:t>
              </a:r>
              <a:endParaRPr kumimoji="0" lang="ko-KR" altLang="en-US" sz="1600" b="1" spc="-15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2" descr="C:\Users\서교02\Desktop\2016\홍보\로고_서울문화재단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1" y="46537"/>
              <a:ext cx="1771694" cy="36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19E0346-C445-4F19-858A-E4D39E6ADE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844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3" r:id="rId2"/>
    <p:sldLayoutId id="2147483649" r:id="rId3"/>
    <p:sldLayoutId id="2147483650" r:id="rId4"/>
    <p:sldLayoutId id="2147483655" r:id="rId5"/>
    <p:sldLayoutId id="214748365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42864" y="767407"/>
            <a:ext cx="8850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지원신청서 작성 및 제출 요령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881713"/>
              </p:ext>
            </p:extLst>
          </p:nvPr>
        </p:nvGraphicFramePr>
        <p:xfrm>
          <a:off x="395536" y="1136741"/>
          <a:ext cx="8496944" cy="49834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24136"/>
                <a:gridCol w="7272808"/>
              </a:tblGrid>
              <a:tr h="27718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내용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506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>
                          <a:effectLst/>
                          <a:latin typeface="+mj-lt"/>
                        </a:rPr>
                        <a:t>작성 분량 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dirty="0" smtClean="0">
                          <a:latin typeface="+mj-lt"/>
                        </a:rPr>
                        <a:t>전체 지원신청서는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총 </a:t>
                      </a:r>
                      <a:r>
                        <a:rPr lang="en-US" altLang="ko-KR" sz="11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35</a:t>
                      </a:r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페이지 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이내로 작성해주시기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바랍니다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각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항목당 페이지를 추가하여도 무방하며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총 페이지 수 내에서 작성하시면 됩니다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dirty="0" smtClean="0">
                          <a:latin typeface="+mj-lt"/>
                        </a:rPr>
                        <a:t>페이지 </a:t>
                      </a:r>
                      <a:r>
                        <a:rPr lang="ko-KR" altLang="en-US" sz="1100" b="0" dirty="0" err="1" smtClean="0">
                          <a:latin typeface="+mj-lt"/>
                        </a:rPr>
                        <a:t>초과분</a:t>
                      </a:r>
                      <a:r>
                        <a:rPr lang="ko-KR" altLang="en-US" sz="1100" b="0" baseline="0" dirty="0" smtClean="0">
                          <a:latin typeface="+mj-lt"/>
                        </a:rPr>
                        <a:t> 및 지원신청서 외 자료는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 심의자료로 활용하지 않으며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, 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심의 시 불이익이 있을 수 있습니다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.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dirty="0" smtClean="0">
                          <a:latin typeface="+mj-lt"/>
                        </a:rPr>
                        <a:t>‘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본 페이지는 삭제 후 제출해주세요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’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가 표기된 페이지와 도움말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(</a:t>
                      </a:r>
                      <a:r>
                        <a:rPr lang="ko-KR" altLang="en-US" sz="1100" b="0" i="1" dirty="0" smtClean="0">
                          <a:latin typeface="+mj-lt"/>
                        </a:rPr>
                        <a:t>기울어져 있는 글자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)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은 삭제해주세요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718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글자폰트 </a:t>
                      </a:r>
                      <a:r>
                        <a:rPr lang="ko-KR" altLang="en-US" sz="1100" b="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및 크기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글자는 </a:t>
                      </a:r>
                      <a:r>
                        <a:rPr lang="ko-KR" altLang="en-US" sz="1100" b="1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주제글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ko-KR" altLang="en-US" sz="1100" b="1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맑은고딕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14pt, 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본문 </a:t>
                      </a:r>
                      <a:r>
                        <a:rPr lang="ko-KR" altLang="en-US" sz="1100" b="1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맑은고딕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12pt, </a:t>
                      </a:r>
                      <a:r>
                        <a:rPr lang="ko-KR" altLang="en-US" sz="1100" b="1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줄간격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1.5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로 작성해주세요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. (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필요할 경우 수정 가능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)</a:t>
                      </a:r>
                      <a:endParaRPr lang="ko-KR" altLang="en-US" sz="11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524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제출 파일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지원신청서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내 포트폴리오가 포함되어 있으며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본 지원신청서만 작성하셔서 제출해주시면 됩니다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파일명은 </a:t>
                      </a:r>
                      <a:r>
                        <a:rPr lang="en-US" altLang="ko-KR" sz="1100" b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‘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지원신청서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_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신청자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(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단체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)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명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’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으로 수정해주세요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파일은 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PDF</a:t>
                      </a:r>
                      <a:r>
                        <a:rPr lang="en-US" altLang="ko-KR" sz="11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ko-KR" altLang="en-US" sz="11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형식으로 변환하여 제출해주세요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 (PDF 1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페이지당 슬라이드 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개로 구성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)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슬라이드 내 상단 띠지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</a:rPr>
                        <a:t>및 목차가 기재된 회색 띠지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 하단 페이지 번호를 삭제하지 마세요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슬라이드 바탕화면 변경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애니메이션 효과를 사용하지 마세요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1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3082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작성 시 유의사항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본 지원신청서는 심의지표에 따라 항목별로 내용을 작성하도록 구성되어 있습니다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endParaRPr lang="ko-KR" altLang="en-US" sz="1100" b="0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안내 문구를 반드시 확인하신 후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작성해주시기 바랍니다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신청 분야에 따라 지원신청서가 상이하므로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다원 분야의 지원신청서가 맞는지 확인하신 후 작성 및 제출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부탁드립니다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다른 분야의 신청서를 제출할 경우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지원신청서 양식 </a:t>
                      </a:r>
                      <a:r>
                        <a:rPr lang="ko-KR" altLang="en-US" sz="1100" b="1" kern="1200" dirty="0" err="1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미준수로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간주하며 행정심의 결격 대상이니 유의바랍니다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100" b="1" kern="1200" dirty="0" smtClean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지원신청서 및 링크 등 제출한 내용이 잘 열리는지 꼭 확인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부탁드리며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열리지 않을 경우 심의에 반영되지 않습니다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 마감일 이후에는 제출한 서류 수정이 불가하오니 제출 전에 검토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부탁드립니다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100" b="0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</a:t>
            </a:fld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220072" y="559573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본 페이지는 삭제 후 제출해주세요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06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04" y="1196752"/>
            <a:ext cx="8103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프로젝트 참여자</a:t>
            </a:r>
            <a:endParaRPr lang="en-US" altLang="ko-KR" sz="1400" b="1" dirty="0" smtClean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672365"/>
              </p:ext>
            </p:extLst>
          </p:nvPr>
        </p:nvGraphicFramePr>
        <p:xfrm>
          <a:off x="836650" y="1596310"/>
          <a:ext cx="7542734" cy="3950894"/>
        </p:xfrm>
        <a:graphic>
          <a:graphicData uri="http://schemas.openxmlformats.org/drawingml/2006/table">
            <a:tbl>
              <a:tblPr/>
              <a:tblGrid>
                <a:gridCol w="422982"/>
                <a:gridCol w="936104"/>
                <a:gridCol w="144016"/>
                <a:gridCol w="1152128"/>
                <a:gridCol w="629576"/>
                <a:gridCol w="470756"/>
                <a:gridCol w="2428060"/>
                <a:gridCol w="576064"/>
                <a:gridCol w="783048"/>
              </a:tblGrid>
              <a:tr h="360039">
                <a:tc gridSpan="2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○ 총 참여자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수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127000" marR="0" indent="-12700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00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명</a:t>
                      </a:r>
                      <a:endParaRPr lang="en-US" altLang="ko-KR" sz="1400" b="0" kern="0" spc="0" baseline="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</a:endParaRPr>
                    </a:p>
                    <a:p>
                      <a:pPr marL="127000" marR="0" indent="-1270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0" i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</a:rPr>
                        <a:t>※ </a:t>
                      </a:r>
                      <a:r>
                        <a:rPr lang="ko-KR" altLang="en-US" sz="900" b="0" i="1" kern="0" spc="-1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사업의 전체 규모를 파악하기 위해 주요참여자를 포함한 총 참여자 인원 수를 작성해주세요</a:t>
                      </a:r>
                      <a:r>
                        <a:rPr lang="en-US" altLang="ko-KR" sz="9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ko-KR" altLang="en-US" sz="900" b="0" i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2920">
                <a:tc gridSpan="9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○ 주요 </a:t>
                      </a:r>
                      <a:r>
                        <a:rPr lang="ko-KR" altLang="en-US" sz="12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참여자</a:t>
                      </a:r>
                      <a:endParaRPr lang="en-US" altLang="ko-KR" sz="1200" b="1" kern="0" spc="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※ (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개인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신청자 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/ (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단체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대표자 필수 작성</a:t>
                      </a:r>
                      <a:endParaRPr lang="en-US" altLang="ko-KR" sz="900" i="1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63500" marR="6350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주요참여자는 작가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연출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기획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참여예술인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작가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900" i="1" dirty="0" err="1" smtClean="0">
                          <a:solidFill>
                            <a:srgbClr val="0000FF"/>
                          </a:solidFill>
                        </a:rPr>
                        <a:t>퍼포머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</a:rPr>
                        <a:t>안무가 </a:t>
                      </a:r>
                      <a:r>
                        <a:rPr lang="ko-KR" altLang="en-US" sz="900" i="1" baseline="0" dirty="0" smtClean="0">
                          <a:solidFill>
                            <a:srgbClr val="0000FF"/>
                          </a:solidFill>
                        </a:rPr>
                        <a:t> 등</a:t>
                      </a:r>
                      <a:r>
                        <a:rPr lang="en-US" altLang="ko-KR" sz="900" i="1" baseline="0" dirty="0" smtClean="0">
                          <a:solidFill>
                            <a:srgbClr val="0000FF"/>
                          </a:solidFill>
                        </a:rPr>
                        <a:t>) , </a:t>
                      </a:r>
                      <a:r>
                        <a:rPr lang="ko-KR" altLang="en-US" sz="900" i="1" baseline="0" dirty="0" err="1" smtClean="0">
                          <a:solidFill>
                            <a:srgbClr val="0000FF"/>
                          </a:solidFill>
                        </a:rPr>
                        <a:t>드라마터그</a:t>
                      </a:r>
                      <a:r>
                        <a:rPr lang="en-US" altLang="ko-KR" sz="900" i="1" baseline="0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900" i="1" baseline="0" dirty="0" smtClean="0">
                          <a:solidFill>
                            <a:srgbClr val="0000FF"/>
                          </a:solidFill>
                        </a:rPr>
                        <a:t>무대</a:t>
                      </a:r>
                      <a:r>
                        <a:rPr lang="en-US" altLang="ko-KR" sz="900" i="1" baseline="0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ko-KR" altLang="en-US" sz="900" i="1" baseline="0" dirty="0" smtClean="0">
                          <a:solidFill>
                            <a:srgbClr val="0000FF"/>
                          </a:solidFill>
                        </a:rPr>
                        <a:t>조명</a:t>
                      </a:r>
                      <a:r>
                        <a:rPr lang="en-US" altLang="ko-KR" sz="900" i="1" baseline="0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ko-KR" altLang="en-US" sz="900" i="1" baseline="0" dirty="0" smtClean="0">
                          <a:solidFill>
                            <a:srgbClr val="0000FF"/>
                          </a:solidFill>
                        </a:rPr>
                        <a:t>음향 감독 등을 작성해주세요</a:t>
                      </a:r>
                      <a:r>
                        <a:rPr lang="en-US" altLang="ko-KR" sz="900" i="1" baseline="0" dirty="0" smtClean="0">
                          <a:solidFill>
                            <a:srgbClr val="0000FF"/>
                          </a:solidFill>
                        </a:rPr>
                        <a:t>. </a:t>
                      </a:r>
                      <a:r>
                        <a:rPr lang="ko-KR" altLang="en-US" sz="900" i="1" kern="0" dirty="0" smtClean="0">
                          <a:solidFill>
                            <a:srgbClr val="0000FF"/>
                          </a:solidFill>
                        </a:rPr>
                        <a:t>프로젝트 주요 참여자가 아닌 단순 설치인력</a:t>
                      </a:r>
                      <a:r>
                        <a:rPr lang="en-US" altLang="ko-KR" sz="900" i="1" kern="0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900" i="1" kern="0" dirty="0" smtClean="0">
                          <a:solidFill>
                            <a:srgbClr val="0000FF"/>
                          </a:solidFill>
                        </a:rPr>
                        <a:t>전시장 </a:t>
                      </a:r>
                      <a:r>
                        <a:rPr lang="ko-KR" altLang="en-US" sz="900" i="1" kern="0" dirty="0" err="1" smtClean="0">
                          <a:solidFill>
                            <a:srgbClr val="0000FF"/>
                          </a:solidFill>
                        </a:rPr>
                        <a:t>지키미</a:t>
                      </a:r>
                      <a:r>
                        <a:rPr lang="ko-KR" altLang="en-US" sz="900" i="1" kern="0" dirty="0" smtClean="0">
                          <a:solidFill>
                            <a:srgbClr val="0000FF"/>
                          </a:solidFill>
                        </a:rPr>
                        <a:t> 등은 기재하지 않으셔도 됩니다</a:t>
                      </a:r>
                      <a:r>
                        <a:rPr lang="en-US" altLang="ko-KR" sz="900" i="1" kern="0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3767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연번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참여역할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성함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성별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연령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주요 활동 이력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참여여부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확정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섭외 중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987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i="1" kern="0" spc="-6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신청자명</a:t>
                      </a:r>
                      <a:endParaRPr lang="ko-KR" altLang="en-US" sz="1050" i="1" kern="0" spc="-6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i="1" kern="0" spc="-6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en-US" altLang="ko-KR" sz="1050" i="1" kern="0" spc="-60" baseline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ko-KR" altLang="en-US" sz="1050" i="1" kern="0" spc="-60" baseline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단체</a:t>
                      </a:r>
                      <a:r>
                        <a:rPr lang="ko-KR" altLang="en-US" sz="1050" i="1" kern="0" spc="-6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</a:rPr>
                        <a:t> </a:t>
                      </a:r>
                      <a:r>
                        <a:rPr lang="ko-KR" altLang="en-US" sz="1050" i="1" kern="0" spc="-6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대표자명</a:t>
                      </a:r>
                      <a:endParaRPr lang="ko-KR" altLang="en-US" sz="1050" i="1" kern="0" spc="-6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10</a:t>
            </a:fld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7585" y="5621951"/>
            <a:ext cx="7560840" cy="9387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34950" marR="63500" indent="-171450" algn="just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섭외 </a:t>
            </a:r>
            <a:r>
              <a:rPr lang="ko-KR" altLang="en-US" sz="1100" i="1" dirty="0">
                <a:solidFill>
                  <a:srgbClr val="0000FF"/>
                </a:solidFill>
              </a:rPr>
              <a:t>완료 된 경우 ‘확정’에 표시</a:t>
            </a:r>
            <a:r>
              <a:rPr lang="en-US" altLang="ko-KR" sz="1100" i="1" dirty="0">
                <a:solidFill>
                  <a:srgbClr val="0000FF"/>
                </a:solidFill>
              </a:rPr>
              <a:t>(</a:t>
            </a:r>
            <a:r>
              <a:rPr lang="ko-KR" altLang="en-US" sz="1100" i="1" dirty="0">
                <a:solidFill>
                  <a:srgbClr val="0000FF"/>
                </a:solidFill>
              </a:rPr>
              <a:t>○</a:t>
            </a:r>
            <a:r>
              <a:rPr lang="en-US" altLang="ko-KR" sz="1100" i="1" dirty="0">
                <a:solidFill>
                  <a:srgbClr val="0000FF"/>
                </a:solidFill>
              </a:rPr>
              <a:t>), </a:t>
            </a:r>
            <a:r>
              <a:rPr lang="ko-KR" altLang="en-US" sz="1100" i="1" dirty="0">
                <a:solidFill>
                  <a:srgbClr val="0000FF"/>
                </a:solidFill>
              </a:rPr>
              <a:t>확정된 사항 위주로 작성해주세요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  <a:endParaRPr lang="en-US" altLang="ko-KR" sz="1100" i="1" dirty="0">
              <a:solidFill>
                <a:srgbClr val="0000FF"/>
              </a:solidFill>
            </a:endParaRPr>
          </a:p>
          <a:p>
            <a:pPr marL="234950" marR="63500" indent="-171450" algn="just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필요한 </a:t>
            </a:r>
            <a:r>
              <a:rPr lang="ko-KR" altLang="en-US" sz="1100" i="1" dirty="0">
                <a:solidFill>
                  <a:srgbClr val="0000FF"/>
                </a:solidFill>
              </a:rPr>
              <a:t>만큼 주요 참여자 행을 추가</a:t>
            </a:r>
            <a:r>
              <a:rPr lang="en-US" altLang="ko-KR" sz="1100" i="1" dirty="0">
                <a:solidFill>
                  <a:srgbClr val="0000FF"/>
                </a:solidFill>
              </a:rPr>
              <a:t>/</a:t>
            </a:r>
            <a:r>
              <a:rPr lang="ko-KR" altLang="en-US" sz="1100" i="1" dirty="0">
                <a:solidFill>
                  <a:srgbClr val="0000FF"/>
                </a:solidFill>
              </a:rPr>
              <a:t>삭제하여 작성하시면 됩니다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  <a:p>
            <a:pPr marL="234950" marR="63500" indent="-171450" algn="just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선정 이후 신청서 대비 주요 참여자 규모가 과도하게 축소될 시 지원금이 취소 또는 삭감될 수 있습니다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  <a:p>
            <a:pPr marL="234950" marR="63500" indent="-171450" algn="just" fontAlgn="base">
              <a:buFont typeface="Arial" panose="020B0604020202020204" pitchFamily="34" charset="0"/>
              <a:buChar char="•"/>
            </a:pPr>
            <a:r>
              <a:rPr lang="ko-KR" altLang="en-US" sz="1100" i="1" dirty="0">
                <a:solidFill>
                  <a:srgbClr val="0000FF"/>
                </a:solidFill>
              </a:rPr>
              <a:t>특정 역할에 특정 </a:t>
            </a:r>
            <a:r>
              <a:rPr lang="ko-KR" altLang="en-US" sz="1100" i="1" dirty="0" err="1">
                <a:solidFill>
                  <a:srgbClr val="0000FF"/>
                </a:solidFill>
              </a:rPr>
              <a:t>참여인을</a:t>
            </a:r>
            <a:r>
              <a:rPr lang="ko-KR" altLang="en-US" sz="1100" i="1" dirty="0">
                <a:solidFill>
                  <a:srgbClr val="0000FF"/>
                </a:solidFill>
              </a:rPr>
              <a:t> 고려하고 있지 않은 경우는 ‘참여역할’에 역할 기재 후 ‘성함’에 ‘미정’ 기재 및 ‘섭외 중’에 표시</a:t>
            </a:r>
            <a:r>
              <a:rPr lang="en-US" altLang="ko-KR" sz="1100" i="1" dirty="0">
                <a:solidFill>
                  <a:srgbClr val="0000FF"/>
                </a:solidFill>
              </a:rPr>
              <a:t>(○)</a:t>
            </a:r>
            <a:r>
              <a:rPr lang="ko-KR" altLang="en-US" sz="1100" i="1" dirty="0">
                <a:solidFill>
                  <a:srgbClr val="0000FF"/>
                </a:solidFill>
              </a:rPr>
              <a:t>해주세요</a:t>
            </a:r>
            <a:r>
              <a:rPr lang="en-US" altLang="ko-KR" sz="1100" i="1" dirty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013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4302" y="658144"/>
            <a:ext cx="3321743" cy="610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 smtClean="0">
                <a:solidFill>
                  <a:srgbClr val="0000FF"/>
                </a:solidFill>
                <a:latin typeface="+mj-lt"/>
              </a:rPr>
              <a:t>다음 페이지 예산 계획 작성 시 참고해주세요</a:t>
            </a:r>
            <a:r>
              <a:rPr lang="en-US" altLang="ko-KR" sz="1200" b="1" dirty="0" smtClean="0">
                <a:solidFill>
                  <a:srgbClr val="0000FF"/>
                </a:solidFill>
                <a:latin typeface="+mj-lt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latin typeface="+mj-lt"/>
              </a:rPr>
              <a:t>※ </a:t>
            </a:r>
            <a:r>
              <a:rPr lang="ko-KR" altLang="en-US" sz="1200" b="1" dirty="0">
                <a:latin typeface="+mj-lt"/>
              </a:rPr>
              <a:t>지원금 집행항목 및 정산서류 </a:t>
            </a:r>
            <a:r>
              <a:rPr lang="ko-KR" altLang="en-US" sz="1200" b="1" dirty="0" smtClean="0">
                <a:latin typeface="+mj-lt"/>
              </a:rPr>
              <a:t>도움말</a:t>
            </a:r>
            <a:endParaRPr lang="ko-KR" altLang="en-US" sz="1200" b="1" dirty="0">
              <a:latin typeface="+mj-lt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11</a:t>
            </a:fld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559573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본 페이지는 삭제 후 제출해주세요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5949280"/>
            <a:ext cx="8289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※ </a:t>
            </a:r>
            <a:r>
              <a:rPr lang="ko-KR" altLang="en-US" sz="1200" dirty="0" smtClean="0"/>
              <a:t>모든 지출내역은 </a:t>
            </a:r>
            <a:r>
              <a:rPr lang="en-US" altLang="ko-KR" sz="1200" dirty="0" smtClean="0"/>
              <a:t>2023</a:t>
            </a:r>
            <a:r>
              <a:rPr lang="ko-KR" altLang="en-US" sz="1200" dirty="0" smtClean="0"/>
              <a:t>년에 진행된 내용에 대하여 </a:t>
            </a:r>
            <a:r>
              <a:rPr lang="en-US" altLang="ko-KR" sz="1200" dirty="0" smtClean="0"/>
              <a:t>2023</a:t>
            </a:r>
            <a:r>
              <a:rPr lang="en-US" altLang="ko-KR" sz="1200" dirty="0"/>
              <a:t>.</a:t>
            </a:r>
            <a:r>
              <a:rPr lang="en-US" altLang="ko-KR" sz="1200" dirty="0" smtClean="0"/>
              <a:t>1.1 </a:t>
            </a:r>
            <a:r>
              <a:rPr lang="ko-KR" altLang="en-US" sz="1200" dirty="0" smtClean="0"/>
              <a:t>이후 집행되어야 함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대관료에 한해 </a:t>
            </a:r>
            <a:r>
              <a:rPr lang="en-US" altLang="ko-KR" sz="1200" dirty="0" smtClean="0"/>
              <a:t>2022</a:t>
            </a:r>
            <a:r>
              <a:rPr lang="ko-KR" altLang="en-US" sz="1200" dirty="0" smtClean="0"/>
              <a:t>년 집행 인정</a:t>
            </a:r>
            <a:r>
              <a:rPr lang="en-US" altLang="ko-KR" sz="1200" dirty="0" smtClean="0"/>
              <a:t>)</a:t>
            </a:r>
          </a:p>
          <a:p>
            <a:r>
              <a:rPr lang="en-US" altLang="ko-KR" sz="1200" dirty="0" smtClean="0"/>
              <a:t>※ </a:t>
            </a:r>
            <a:r>
              <a:rPr lang="ko-KR" altLang="en-US" sz="1200" dirty="0" smtClean="0"/>
              <a:t>사업기간이 결과발표 이전에 종료되는 사업의 경우 </a:t>
            </a:r>
            <a:r>
              <a:rPr lang="en-US" altLang="ko-KR" sz="1200" dirty="0" smtClean="0"/>
              <a:t>2023.1.1 </a:t>
            </a:r>
            <a:r>
              <a:rPr lang="ko-KR" altLang="en-US" sz="1200" dirty="0" smtClean="0"/>
              <a:t>이후 집행한 내역에 대하여 사전집행 인정</a:t>
            </a:r>
            <a:endParaRPr lang="en-US" altLang="ko-KR" sz="1200" dirty="0" smtClean="0"/>
          </a:p>
          <a:p>
            <a:r>
              <a:rPr lang="en-US" altLang="ko-KR" sz="1200" dirty="0"/>
              <a:t> </a:t>
            </a:r>
            <a:r>
              <a:rPr lang="en-US" altLang="ko-KR" sz="1200" dirty="0" smtClean="0"/>
              <a:t>  (</a:t>
            </a:r>
            <a:r>
              <a:rPr lang="ko-KR" altLang="en-US" sz="1200" dirty="0" smtClean="0"/>
              <a:t>사전집행 내역도 증빙서류 구비 필수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659019"/>
              </p:ext>
            </p:extLst>
          </p:nvPr>
        </p:nvGraphicFramePr>
        <p:xfrm>
          <a:off x="683568" y="1286726"/>
          <a:ext cx="8064896" cy="4590546"/>
        </p:xfrm>
        <a:graphic>
          <a:graphicData uri="http://schemas.openxmlformats.org/drawingml/2006/table">
            <a:tbl>
              <a:tblPr/>
              <a:tblGrid>
                <a:gridCol w="864096"/>
                <a:gridCol w="1008112"/>
                <a:gridCol w="3528392"/>
                <a:gridCol w="1440160"/>
                <a:gridCol w="1224136"/>
              </a:tblGrid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세목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항목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용도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집행 증빙서류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인건비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개인사례비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출연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기획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연출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평론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,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디자인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등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개인 사례비</a:t>
                      </a:r>
                      <a:endParaRPr lang="en-US" altLang="ko-KR" sz="1000" kern="0" spc="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※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본인사례비의 경우 총 지원금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(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창작활동비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+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창작지원금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)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20%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내 편성 가능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계약서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이체확인증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원천세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사례비에 대한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원천세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사업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기타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국세 납부 영수증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지방세 납부 영수증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580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일반수용비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홍보비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홍보물 제작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디자인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온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·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오프라인 홍보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카드지출 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카드영수증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58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</a:t>
                      </a:r>
                      <a:r>
                        <a:rPr lang="ko-KR" altLang="en-US" sz="1000" kern="0" spc="-14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견적서 또는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905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거래명세서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계좌이체 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이체확인증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5113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견적서 또는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905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거래명세서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9906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③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전자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세금 계산서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ko-KR" altLang="en-US" sz="1000" kern="0" spc="-7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계산서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제작비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무대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세트 등 제작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작품 제작에 필요한 재료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구입비  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ex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소품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5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발간비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도록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서적 발간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기타운영비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사업 운영에 직접적으로 소요되는 기타 비용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운송비 등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5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용역비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기획사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대행사 등 외부업체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아웃소싱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비용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공공요금 및 제세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공공요금 및 제세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상해보험료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우편료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임차료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임차료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장비 및 소품 등 임차료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대관료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공연장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전시장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회의장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부대시설 등 대관료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사업추진비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사업추진비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회의 </a:t>
                      </a:r>
                      <a:r>
                        <a:rPr lang="ko-KR" altLang="en-US" sz="1000" kern="0" spc="-5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다과비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식대 </a:t>
                      </a:r>
                      <a:r>
                        <a:rPr lang="ko-KR" altLang="en-US" sz="1000" kern="0" spc="-5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등</a:t>
                      </a:r>
                      <a:endParaRPr lang="en-US" altLang="ko-KR" sz="1000" kern="0" spc="-5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※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총 지원금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(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창작활동비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+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창작지원금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)</a:t>
                      </a:r>
                      <a:r>
                        <a:rPr lang="ko-KR" altLang="en-US" sz="1000" kern="0" spc="-5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5%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내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카드영수증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회의록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사용불가 항목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세부내역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일상적인 운영경비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상근직원 인건비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사무실 임대료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사무용품 구입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공과금 등 단체운영경비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자본적 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자산취득비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시설비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수선비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시설부대비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전화설비 등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행사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답사비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비용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교통비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숙박비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유류대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재교부 사업 관련 경비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상금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상금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심사비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39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기타 사항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해당사업과 직접적인 연관이 없는 간접경비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과세사업자에 한하여 지원금으로 부가가치세 사용 불가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보조금 전용카드 사용제한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업종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69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04" y="1269018"/>
            <a:ext cx="8293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예산 계획</a:t>
            </a:r>
            <a:endParaRPr lang="en-US" altLang="ko-KR" sz="1400" b="1" dirty="0" smtClean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651337"/>
              </p:ext>
            </p:extLst>
          </p:nvPr>
        </p:nvGraphicFramePr>
        <p:xfrm>
          <a:off x="827596" y="1700808"/>
          <a:ext cx="7560841" cy="3203981"/>
        </p:xfrm>
        <a:graphic>
          <a:graphicData uri="http://schemas.openxmlformats.org/drawingml/2006/table">
            <a:tbl>
              <a:tblPr/>
              <a:tblGrid>
                <a:gridCol w="810811"/>
                <a:gridCol w="560831"/>
                <a:gridCol w="2754492"/>
                <a:gridCol w="2136747"/>
                <a:gridCol w="1297960"/>
              </a:tblGrid>
              <a:tr h="580030">
                <a:tc gridSpan="2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○ </a:t>
                      </a:r>
                      <a:r>
                        <a:rPr lang="ko-KR" altLang="en-US" sz="1200" b="1" kern="0" spc="-1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총 사업비 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00,000,000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원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27000" marR="0" indent="-1270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en-US" altLang="ko-KR" sz="1000" b="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※ </a:t>
                      </a:r>
                      <a:r>
                        <a:rPr lang="ko-KR" altLang="en-US" sz="1000" b="0" i="1" kern="0" spc="-2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사업의 전체 규모를 파악하기 위해 </a:t>
                      </a:r>
                      <a:r>
                        <a:rPr lang="ko-KR" altLang="en-US" sz="1000" b="0" i="1" kern="0" spc="-20" dirty="0" err="1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지원신청액과</a:t>
                      </a:r>
                      <a:r>
                        <a:rPr lang="ko-KR" altLang="en-US" sz="1000" b="0" i="1" kern="0" spc="-2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ko-KR" altLang="en-US" sz="1000" b="0" i="1" kern="0" spc="-20" dirty="0" err="1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자부담</a:t>
                      </a:r>
                      <a:r>
                        <a:rPr lang="ko-KR" altLang="en-US" sz="1000" b="0" i="1" kern="0" spc="-2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ko-KR" altLang="en-US" sz="1000" b="0" i="1" kern="0" spc="-20" baseline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금액</a:t>
                      </a:r>
                      <a:r>
                        <a:rPr lang="ko-KR" altLang="en-US" sz="1000" b="0" i="1" kern="0" spc="-2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을 </a:t>
                      </a:r>
                      <a:r>
                        <a:rPr lang="ko-KR" altLang="en-US" sz="1000" b="0" i="1" kern="0" spc="-2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포함한 총 사업비를 작성해주세요</a:t>
                      </a:r>
                      <a:r>
                        <a:rPr lang="en-US" altLang="ko-KR" sz="1000" b="0" i="1" kern="0" spc="-2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.</a:t>
                      </a:r>
                    </a:p>
                    <a:p>
                      <a:pPr marL="127000" marR="0" indent="-1270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1" kern="0" spc="-20" dirty="0" smtClean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en-US" altLang="ko-KR" sz="10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※  </a:t>
                      </a:r>
                      <a:r>
                        <a:rPr lang="ko-KR" altLang="en-US" sz="1000" b="0" i="1" kern="0" spc="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자부담은</a:t>
                      </a:r>
                      <a:r>
                        <a:rPr lang="ko-KR" altLang="en-US" sz="10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필수</a:t>
                      </a:r>
                      <a:r>
                        <a:rPr lang="ko-KR" altLang="en-US" sz="1000" b="0" i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가 아닙니다</a:t>
                      </a:r>
                      <a:r>
                        <a:rPr lang="en-US" altLang="ko-KR" sz="1000" b="0" i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ko-KR" altLang="en-US" sz="1000" b="0" i="1" kern="0" spc="-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5158">
                <a:tc gridSpan="2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○ </a:t>
                      </a:r>
                      <a:r>
                        <a:rPr lang="ko-KR" altLang="en-US" sz="1200" b="1" kern="0" spc="-12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지원신청액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3500" marR="6350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00,000,000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원</a:t>
                      </a:r>
                      <a:endParaRPr lang="ko-KR" altLang="en-US" sz="1200" b="1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78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항목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내역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금액산출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2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지원신청액</a:t>
                      </a:r>
                      <a:endParaRPr lang="ko-KR" altLang="en-US" sz="1200" b="1" kern="0" spc="-12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3060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사례비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연출 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사례비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967,000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x 1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명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967,000</a:t>
                      </a:r>
                      <a:endParaRPr lang="en-US" sz="1100" i="1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 출연 사례비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967,000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x 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명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967,000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홍보비</a:t>
                      </a:r>
                      <a:endParaRPr lang="ko-KR" altLang="en-US" sz="1100" i="1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포스터 등 홍보물 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디자인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1,000,000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x 1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식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1,000,000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프로그램 인쇄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2,000,000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× 1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식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2,000,000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임차료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전시장소 대관료 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100,000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× 20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일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2,000,000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공연장소 대관료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150,000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× 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20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일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3,000,000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원천세</a:t>
                      </a:r>
                      <a:endParaRPr lang="ko-KR" altLang="en-US" sz="1100" i="1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사례비 </a:t>
                      </a:r>
                      <a:r>
                        <a:rPr lang="ko-KR" altLang="en-US" sz="1100" i="1" kern="0" spc="0" dirty="0" err="1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원천세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2,000,000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x 3.3%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66,000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gridSpan="4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/>
                        </a:rPr>
                        <a:t>합계</a:t>
                      </a:r>
                      <a:r>
                        <a:rPr lang="en-US" altLang="ko-KR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/>
                        </a:rPr>
                        <a:t>(</a:t>
                      </a:r>
                      <a:r>
                        <a:rPr lang="ko-KR" altLang="en-US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지원신청액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10,000,000</a:t>
                      </a:r>
                      <a:endParaRPr lang="en-US" sz="1100" b="1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</a:tbl>
          </a:graphicData>
        </a:graphic>
      </p:graphicFrame>
      <p:sp>
        <p:nvSpPr>
          <p:cNvPr id="6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12</a:t>
            </a:fld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27597" y="5085184"/>
            <a:ext cx="7560840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예산 </a:t>
            </a:r>
            <a:r>
              <a:rPr lang="ko-KR" altLang="en-US" sz="1100" i="1" dirty="0">
                <a:solidFill>
                  <a:srgbClr val="0000FF"/>
                </a:solidFill>
              </a:rPr>
              <a:t>항목 및 책정 금액이 적절한지를 검토하기 위한 내용입니다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. 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구체적으로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작성해주세요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  <a:endParaRPr lang="ko-KR" altLang="en-US" sz="1100" i="1" dirty="0">
              <a:solidFill>
                <a:srgbClr val="0000FF"/>
              </a:solidFill>
            </a:endParaRP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예산 </a:t>
            </a:r>
            <a:r>
              <a:rPr lang="ko-KR" altLang="en-US" sz="1100" i="1" dirty="0">
                <a:solidFill>
                  <a:srgbClr val="0000FF"/>
                </a:solidFill>
              </a:rPr>
              <a:t>편성 시 지원금 집행가능 항목 및 정산서류 관련하여 앞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 </a:t>
            </a:r>
            <a:r>
              <a:rPr lang="ko-KR" altLang="en-US" sz="1100" i="1" dirty="0">
                <a:solidFill>
                  <a:srgbClr val="0000FF"/>
                </a:solidFill>
              </a:rPr>
              <a:t>페이지 도움말을 참고해주세요</a:t>
            </a:r>
            <a:r>
              <a:rPr lang="en-US" altLang="ko-KR" sz="1100" i="1" dirty="0">
                <a:solidFill>
                  <a:srgbClr val="0000FF"/>
                </a:solidFill>
              </a:rPr>
              <a:t>. </a:t>
            </a:r>
            <a:endParaRPr lang="ko-KR" altLang="en-US" sz="1100" i="1" dirty="0">
              <a:solidFill>
                <a:srgbClr val="0000FF"/>
              </a:solidFill>
            </a:endParaRP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>
                <a:solidFill>
                  <a:srgbClr val="0000FF"/>
                </a:solidFill>
              </a:rPr>
              <a:t>서울문화예술지원시스템</a:t>
            </a:r>
            <a:r>
              <a:rPr lang="en-US" altLang="ko-KR" sz="1100" i="1" dirty="0">
                <a:solidFill>
                  <a:srgbClr val="0000FF"/>
                </a:solidFill>
              </a:rPr>
              <a:t>(SCAS)</a:t>
            </a:r>
            <a:r>
              <a:rPr lang="ko-KR" altLang="en-US" sz="1100" i="1" dirty="0">
                <a:solidFill>
                  <a:srgbClr val="0000FF"/>
                </a:solidFill>
              </a:rPr>
              <a:t>의 </a:t>
            </a:r>
            <a:r>
              <a:rPr lang="en-US" altLang="ko-KR" sz="1100" i="1" dirty="0">
                <a:solidFill>
                  <a:srgbClr val="0000FF"/>
                </a:solidFill>
              </a:rPr>
              <a:t>[</a:t>
            </a:r>
            <a:r>
              <a:rPr lang="ko-KR" altLang="en-US" sz="1100" i="1" dirty="0">
                <a:solidFill>
                  <a:srgbClr val="0000FF"/>
                </a:solidFill>
              </a:rPr>
              <a:t>예산계획</a:t>
            </a:r>
            <a:r>
              <a:rPr lang="en-US" altLang="ko-KR" sz="1100" i="1" dirty="0">
                <a:solidFill>
                  <a:srgbClr val="0000FF"/>
                </a:solidFill>
              </a:rPr>
              <a:t>] </a:t>
            </a:r>
            <a:r>
              <a:rPr lang="ko-KR" altLang="en-US" sz="1100" i="1" dirty="0">
                <a:solidFill>
                  <a:srgbClr val="0000FF"/>
                </a:solidFill>
              </a:rPr>
              <a:t>탭 작성 방식은 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SCAS 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지원신청 매뉴얼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을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 </a:t>
            </a:r>
            <a:r>
              <a:rPr lang="ko-KR" altLang="en-US" sz="1100" i="1" dirty="0">
                <a:solidFill>
                  <a:srgbClr val="0000FF"/>
                </a:solidFill>
              </a:rPr>
              <a:t>참고해주시기 바랍니다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FF0000"/>
                </a:solidFill>
              </a:rPr>
              <a:t>활동비 </a:t>
            </a:r>
            <a:r>
              <a:rPr lang="en-US" altLang="ko-KR" sz="1100" i="1" dirty="0">
                <a:solidFill>
                  <a:srgbClr val="FF0000"/>
                </a:solidFill>
              </a:rPr>
              <a:t>300</a:t>
            </a:r>
            <a:r>
              <a:rPr lang="ko-KR" altLang="en-US" sz="1100" i="1" dirty="0">
                <a:solidFill>
                  <a:srgbClr val="FF0000"/>
                </a:solidFill>
              </a:rPr>
              <a:t>만원은 선정 후 추가 지원되므로 예산안에 포함하여 기재하지 마세요</a:t>
            </a:r>
            <a:r>
              <a:rPr lang="en-US" altLang="ko-KR" sz="1100" i="1" dirty="0">
                <a:solidFill>
                  <a:srgbClr val="0000FF"/>
                </a:solidFill>
              </a:rPr>
              <a:t>.</a:t>
            </a:r>
            <a:endParaRPr lang="ko-KR" altLang="en-US" sz="1100" i="1" dirty="0">
              <a:solidFill>
                <a:srgbClr val="0000FF"/>
              </a:solidFill>
            </a:endParaRP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신청주체는 </a:t>
            </a:r>
            <a:r>
              <a:rPr lang="ko-KR" altLang="en-US" sz="1100" i="1" dirty="0">
                <a:solidFill>
                  <a:srgbClr val="0000FF"/>
                </a:solidFill>
              </a:rPr>
              <a:t>개인사례비 지급대상 중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예술인 고용보험 </a:t>
            </a:r>
            <a:r>
              <a:rPr lang="ko-KR" altLang="en-US" sz="1100" i="1" dirty="0">
                <a:solidFill>
                  <a:srgbClr val="0000FF"/>
                </a:solidFill>
              </a:rPr>
              <a:t>대상에 해당하는 예술인에 대하여 반드시 예술인고용보험 가입 및 보험료 납부를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진행해야 </a:t>
            </a:r>
            <a:r>
              <a:rPr lang="ko-KR" altLang="en-US" sz="1100" i="1" dirty="0">
                <a:solidFill>
                  <a:srgbClr val="0000FF"/>
                </a:solidFill>
              </a:rPr>
              <a:t>하며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결과발표 </a:t>
            </a:r>
            <a:r>
              <a:rPr lang="ko-KR" altLang="en-US" sz="1100" i="1" dirty="0">
                <a:solidFill>
                  <a:srgbClr val="0000FF"/>
                </a:solidFill>
              </a:rPr>
              <a:t>후 선정자</a:t>
            </a:r>
            <a:r>
              <a:rPr lang="en-US" altLang="ko-KR" sz="1100" i="1" dirty="0">
                <a:solidFill>
                  <a:srgbClr val="0000FF"/>
                </a:solidFill>
              </a:rPr>
              <a:t>(</a:t>
            </a:r>
            <a:r>
              <a:rPr lang="ko-KR" altLang="en-US" sz="1100" i="1" dirty="0">
                <a:solidFill>
                  <a:srgbClr val="0000FF"/>
                </a:solidFill>
              </a:rPr>
              <a:t>단체</a:t>
            </a:r>
            <a:r>
              <a:rPr lang="en-US" altLang="ko-KR" sz="1100" i="1" dirty="0">
                <a:solidFill>
                  <a:srgbClr val="0000FF"/>
                </a:solidFill>
              </a:rPr>
              <a:t>) </a:t>
            </a:r>
            <a:r>
              <a:rPr lang="ko-KR" altLang="en-US" sz="1100" i="1" dirty="0">
                <a:solidFill>
                  <a:srgbClr val="0000FF"/>
                </a:solidFill>
              </a:rPr>
              <a:t>대상 추가 안내 예정입니다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531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C9474-9A2C-4206-ADC2-7130DA164DA8}" type="slidenum">
              <a:rPr lang="ko-KR" altLang="en-US" smtClean="0"/>
              <a:t>13</a:t>
            </a:fld>
            <a:endParaRPr lang="ko-KR" altLang="en-US" dirty="0"/>
          </a:p>
        </p:txBody>
      </p:sp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133574"/>
              </p:ext>
            </p:extLst>
          </p:nvPr>
        </p:nvGraphicFramePr>
        <p:xfrm>
          <a:off x="539552" y="1124744"/>
          <a:ext cx="8139955" cy="52565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139955"/>
              </a:tblGrid>
              <a:tr h="38654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신청 예술인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단체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소개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8700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신청주체의 학력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수상 이력 등 경력 나열식 작성 보다는 예술활동에 대한 고민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탐구의식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표현방식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과 예술인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로서 추구하고자 하는 예술적 가치관 및 관심사에 대한 내용을 포함하여 작성하여 주시는 것이 심의에 도움이 됩니다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200" i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개인 신청자의 경우 예술인 개인에 대한 내용을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단체 신청자의 경우 예술단체에 대한 내용으로 작성해주시기 바랍니다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의 역량을 확인할 수 있는 주요 활동 이력의 경우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지원신청서 내 포트폴리오에 작성해주시길 바랍니다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ko-KR" altLang="en-US" sz="1200" i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4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C9474-9A2C-4206-ADC2-7130DA164DA8}" type="slidenum">
              <a:rPr lang="ko-KR" altLang="en-US" smtClean="0"/>
              <a:t>14</a:t>
            </a:fld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844824"/>
            <a:ext cx="7848872" cy="26314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i="1" dirty="0">
                <a:solidFill>
                  <a:srgbClr val="0000FF"/>
                </a:solidFill>
              </a:rPr>
              <a:t>슬라이드 내 상단 띠지</a:t>
            </a:r>
            <a:r>
              <a:rPr lang="en-US" altLang="ko-KR" sz="1100" i="1" dirty="0">
                <a:solidFill>
                  <a:srgbClr val="0000FF"/>
                </a:solidFill>
              </a:rPr>
              <a:t> </a:t>
            </a:r>
            <a:r>
              <a:rPr lang="ko-KR" altLang="en-US" sz="1100" i="1" dirty="0">
                <a:solidFill>
                  <a:srgbClr val="0000FF"/>
                </a:solidFill>
              </a:rPr>
              <a:t>및 목차가 기재된 회색 띠지</a:t>
            </a:r>
            <a:r>
              <a:rPr lang="en-US" altLang="ko-KR" sz="1100" i="1" dirty="0">
                <a:solidFill>
                  <a:srgbClr val="0000FF"/>
                </a:solidFill>
              </a:rPr>
              <a:t>,</a:t>
            </a:r>
            <a:r>
              <a:rPr lang="ko-KR" altLang="en-US" sz="1100" i="1" dirty="0">
                <a:solidFill>
                  <a:srgbClr val="0000FF"/>
                </a:solidFill>
              </a:rPr>
              <a:t> 하단 페이지 번호를 삭제하지 마세요</a:t>
            </a:r>
            <a:r>
              <a:rPr lang="en-US" altLang="ko-KR" sz="1100" b="1" i="1" dirty="0">
                <a:solidFill>
                  <a:srgbClr val="0000FF"/>
                </a:solidFill>
              </a:rPr>
              <a:t>.(</a:t>
            </a:r>
            <a:r>
              <a:rPr lang="ko-KR" altLang="en-US" sz="1100" b="1" i="1" dirty="0">
                <a:solidFill>
                  <a:srgbClr val="0000FF"/>
                </a:solidFill>
              </a:rPr>
              <a:t>양식 변경 금지</a:t>
            </a:r>
            <a:r>
              <a:rPr lang="en-US" altLang="ko-KR" sz="1100" b="1" i="1" dirty="0">
                <a:solidFill>
                  <a:srgbClr val="0000FF"/>
                </a:solidFill>
              </a:rPr>
              <a:t>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b="1" i="1" dirty="0" smtClean="0">
                <a:solidFill>
                  <a:srgbClr val="0000FF"/>
                </a:solidFill>
              </a:rPr>
              <a:t>지원신청자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(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단체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)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의 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[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기존 활동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]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에 대한 자료를 넣어주시면 됩니다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b="1" i="1" dirty="0" smtClean="0">
                <a:solidFill>
                  <a:srgbClr val="0000FF"/>
                </a:solidFill>
              </a:rPr>
              <a:t>지원신청자 본인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(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혹은 단체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)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의 창작활동의 내용을 담은 링크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주요 작업 이미지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영상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작업노트 등으로 작성해주세요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100" i="1" dirty="0" smtClean="0">
                <a:solidFill>
                  <a:srgbClr val="0000FF"/>
                </a:solidFill>
              </a:rPr>
              <a:t>   ※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주요작품 이미지에는 작업에 대한 정보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(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장르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분량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재료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제작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/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발표 연도 등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)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를 포함시켜 주시기 바랍니다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 </a:t>
            </a:r>
            <a:endParaRPr lang="en-US" altLang="ko-KR" sz="1100" i="1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100" i="1" dirty="0">
                <a:solidFill>
                  <a:srgbClr val="0000FF"/>
                </a:solidFill>
              </a:rPr>
              <a:t>   ※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과거 활동 내역 별 참여 역할이 다른 경우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‘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우측상단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’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혹은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‘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프로젝트 명 옆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’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에</a:t>
            </a:r>
            <a:r>
              <a:rPr lang="en-US" altLang="ko-KR" sz="1100" i="1" dirty="0">
                <a:solidFill>
                  <a:srgbClr val="0000FF"/>
                </a:solidFill>
              </a:rPr>
              <a:t>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역할 기재 </a:t>
            </a:r>
            <a:r>
              <a:rPr lang="ko-KR" altLang="en-US" sz="1100" i="1" dirty="0" err="1" smtClean="0">
                <a:solidFill>
                  <a:srgbClr val="0000FF"/>
                </a:solidFill>
              </a:rPr>
              <a:t>부탁드립니다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100" i="1" dirty="0">
                <a:solidFill>
                  <a:srgbClr val="0000FF"/>
                </a:solidFill>
              </a:rPr>
              <a:t>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  ※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비평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단순 홍보물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보도자료 등은 지양해주세요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   </a:t>
            </a:r>
            <a:endParaRPr lang="en-US" altLang="ko-KR" sz="1100" b="1" i="1" dirty="0">
              <a:solidFill>
                <a:srgbClr val="0000FF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b="1" i="1" dirty="0" smtClean="0">
                <a:solidFill>
                  <a:srgbClr val="0000FF"/>
                </a:solidFill>
              </a:rPr>
              <a:t>영상의 경우 </a:t>
            </a:r>
            <a:r>
              <a:rPr lang="ko-KR" altLang="en-US" sz="1100" b="1" i="1" dirty="0">
                <a:solidFill>
                  <a:srgbClr val="0000FF"/>
                </a:solidFill>
              </a:rPr>
              <a:t>주요 </a:t>
            </a:r>
            <a:r>
              <a:rPr lang="ko-KR" altLang="en-US" sz="1100" b="1" i="1" dirty="0" err="1">
                <a:solidFill>
                  <a:srgbClr val="0000FF"/>
                </a:solidFill>
              </a:rPr>
              <a:t>캡처</a:t>
            </a:r>
            <a:r>
              <a:rPr lang="ko-KR" altLang="en-US" sz="1100" b="1" i="1" dirty="0">
                <a:solidFill>
                  <a:srgbClr val="0000FF"/>
                </a:solidFill>
              </a:rPr>
              <a:t> 이미지 및 영상을 볼 수 있는 </a:t>
            </a:r>
            <a:r>
              <a:rPr lang="en-US" altLang="ko-KR" sz="1100" b="1" i="1" dirty="0">
                <a:solidFill>
                  <a:srgbClr val="0000FF"/>
                </a:solidFill>
              </a:rPr>
              <a:t>URL </a:t>
            </a:r>
            <a:r>
              <a:rPr lang="ko-KR" altLang="en-US" sz="1100" b="1" i="1" dirty="0">
                <a:solidFill>
                  <a:srgbClr val="0000FF"/>
                </a:solidFill>
              </a:rPr>
              <a:t>포함하여 주세요</a:t>
            </a:r>
            <a:r>
              <a:rPr lang="en-US" altLang="ko-KR" sz="1100" b="1" i="1" dirty="0">
                <a:solidFill>
                  <a:srgbClr val="0000FF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100" i="1" dirty="0">
                <a:solidFill>
                  <a:srgbClr val="0000FF"/>
                </a:solidFill>
              </a:rPr>
              <a:t>  ※</a:t>
            </a:r>
            <a:r>
              <a:rPr lang="en-US" altLang="ko-KR" sz="1100" b="1" i="1" dirty="0">
                <a:solidFill>
                  <a:srgbClr val="0000FF"/>
                </a:solidFill>
              </a:rPr>
              <a:t> </a:t>
            </a:r>
            <a:r>
              <a:rPr lang="ko-KR" altLang="en-US" sz="1100" i="1" dirty="0">
                <a:solidFill>
                  <a:srgbClr val="0000FF"/>
                </a:solidFill>
              </a:rPr>
              <a:t>링크 확인이 불가능할 경우 검토되지 않습니다</a:t>
            </a:r>
            <a:r>
              <a:rPr lang="en-US" altLang="ko-KR" sz="1100" i="1" dirty="0">
                <a:solidFill>
                  <a:srgbClr val="0000FF"/>
                </a:solidFill>
              </a:rPr>
              <a:t>. </a:t>
            </a:r>
            <a:r>
              <a:rPr lang="ko-KR" altLang="en-US" sz="1100" i="1" dirty="0">
                <a:solidFill>
                  <a:srgbClr val="0000FF"/>
                </a:solidFill>
              </a:rPr>
              <a:t>올바른 주소로 연결되는지 확인 </a:t>
            </a:r>
            <a:r>
              <a:rPr lang="ko-KR" altLang="en-US" sz="1100" i="1" dirty="0" err="1">
                <a:solidFill>
                  <a:srgbClr val="0000FF"/>
                </a:solidFill>
              </a:rPr>
              <a:t>부탁드리며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>
                <a:solidFill>
                  <a:srgbClr val="0000FF"/>
                </a:solidFill>
              </a:rPr>
              <a:t>비공개 링크는 비밀번호도 </a:t>
            </a:r>
            <a:endParaRPr lang="en-US" altLang="ko-KR" sz="1100" i="1" dirty="0" smtClean="0">
              <a:solidFill>
                <a:srgbClr val="0000FF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100" i="1" dirty="0">
                <a:solidFill>
                  <a:srgbClr val="0000FF"/>
                </a:solidFill>
              </a:rPr>
              <a:t>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   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함께 </a:t>
            </a:r>
            <a:r>
              <a:rPr lang="ko-KR" altLang="en-US" sz="1100" i="1" dirty="0">
                <a:solidFill>
                  <a:srgbClr val="0000FF"/>
                </a:solidFill>
              </a:rPr>
              <a:t>기재해 주시기 바랍니다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페이지 </a:t>
            </a:r>
            <a:r>
              <a:rPr lang="ko-KR" altLang="en-US" sz="1100" i="1" dirty="0">
                <a:solidFill>
                  <a:srgbClr val="0000FF"/>
                </a:solidFill>
              </a:rPr>
              <a:t>추가가 필요할 경우 </a:t>
            </a:r>
            <a:r>
              <a:rPr lang="en-US" altLang="ko-KR" sz="1100" i="1" dirty="0">
                <a:solidFill>
                  <a:srgbClr val="0000FF"/>
                </a:solidFill>
              </a:rPr>
              <a:t>‘</a:t>
            </a:r>
            <a:r>
              <a:rPr lang="ko-KR" altLang="en-US" sz="1100" i="1" dirty="0">
                <a:solidFill>
                  <a:srgbClr val="0000FF"/>
                </a:solidFill>
              </a:rPr>
              <a:t>새 슬라이드</a:t>
            </a:r>
            <a:r>
              <a:rPr lang="en-US" altLang="ko-KR" sz="1100" i="1" dirty="0">
                <a:solidFill>
                  <a:srgbClr val="0000FF"/>
                </a:solidFill>
              </a:rPr>
              <a:t> </a:t>
            </a:r>
            <a:r>
              <a:rPr lang="ko-KR" altLang="en-US" sz="1100" i="1" dirty="0">
                <a:solidFill>
                  <a:srgbClr val="0000FF"/>
                </a:solidFill>
              </a:rPr>
              <a:t>추가</a:t>
            </a:r>
            <a:r>
              <a:rPr lang="en-US" altLang="ko-KR" sz="1100" i="1" dirty="0">
                <a:solidFill>
                  <a:srgbClr val="0000FF"/>
                </a:solidFill>
              </a:rPr>
              <a:t>’ </a:t>
            </a:r>
            <a:r>
              <a:rPr lang="ko-KR" altLang="en-US" sz="1100" i="1" dirty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1448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15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939557"/>
              </p:ext>
            </p:extLst>
          </p:nvPr>
        </p:nvGraphicFramePr>
        <p:xfrm>
          <a:off x="539552" y="2852936"/>
          <a:ext cx="7992888" cy="319060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7992888"/>
              </a:tblGrid>
              <a:tr h="32064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트랙 선택 사유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47705"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예술창작활동지원사업은 공정한 심의 및 선정을 위해 지원목적과 대상에 따라 트랙을 구분하여 사업을 운영합니다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100" i="1" dirty="0" err="1" smtClean="0">
                          <a:solidFill>
                            <a:srgbClr val="0000FF"/>
                          </a:solidFill>
                        </a:rPr>
                        <a:t>트랙별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 지원목적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·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대상이 부합한지 여부를 검토하기 위한 내용입니다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 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위 </a:t>
                      </a:r>
                      <a:r>
                        <a:rPr lang="ko-KR" altLang="en-US" sz="1100" i="1" dirty="0" err="1" smtClean="0">
                          <a:solidFill>
                            <a:srgbClr val="0000FF"/>
                          </a:solidFill>
                        </a:rPr>
                        <a:t>트랙별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 지원목적 및 대상 내용을 참고하시어 작성해주시기 바랍니다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첫 발표에 대한 간략한 소개 내용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100" i="1" dirty="0" err="1" smtClean="0">
                          <a:solidFill>
                            <a:srgbClr val="0000FF"/>
                          </a:solidFill>
                        </a:rPr>
                        <a:t>사업명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일시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역할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과 함께 신청자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단체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가 해당 트랙의 지원 목적 및 대상에 부합한다고 생각하는 이유를 기재해주세요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활동경력 기간 중 단절기간 및 공백이 있을 경우 등 트랙선택에 특별한 사유가 있는 경우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트랙선택 이유에 대해서도 작성해주시기 바랍니다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  <a:endParaRPr lang="en-US" altLang="ko-KR" sz="1100" i="1" baseline="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94056"/>
              </p:ext>
            </p:extLst>
          </p:nvPr>
        </p:nvGraphicFramePr>
        <p:xfrm>
          <a:off x="467543" y="1124744"/>
          <a:ext cx="8136905" cy="1680210"/>
        </p:xfrm>
        <a:graphic>
          <a:graphicData uri="http://schemas.openxmlformats.org/drawingml/2006/table">
            <a:tbl>
              <a:tblPr/>
              <a:tblGrid>
                <a:gridCol w="648072"/>
                <a:gridCol w="7488833"/>
              </a:tblGrid>
              <a:tr h="1369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구분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지원 목적 및 대상</a:t>
                      </a:r>
                      <a:endParaRPr lang="ko-KR" altLang="en-US" sz="1050" b="1" kern="0" spc="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84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A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트랙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1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예술인으로 </a:t>
                      </a:r>
                      <a:r>
                        <a:rPr lang="ko-KR" altLang="en-US" sz="900" kern="0" spc="1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활동 중이며</a:t>
                      </a:r>
                      <a:r>
                        <a:rPr lang="en-US" altLang="ko-KR" sz="900" kern="0" spc="1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900" kern="0" spc="1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예술계에 진입하여 예술인들과 해당분야에 자신을 알리기 시작하는 범위</a:t>
                      </a:r>
                      <a:endParaRPr lang="ko-KR" altLang="en-US" sz="900" kern="0" spc="1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본인의 예술활동 방향을 찾아가는 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단계</a:t>
                      </a:r>
                      <a:endParaRPr lang="en-US" altLang="ko-KR" sz="900" kern="0" spc="3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첫 발표 이후 </a:t>
                      </a:r>
                      <a:r>
                        <a:rPr lang="en-US" altLang="ko-KR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3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년 내외의 예술활동을 한 예술인 및 예술단체</a:t>
                      </a:r>
                      <a:endParaRPr lang="ko-KR" altLang="en-US" sz="900" kern="0" spc="3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트랙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예술인으로서 활동 중이며</a:t>
                      </a:r>
                      <a:r>
                        <a:rPr lang="en-US" altLang="ko-KR" sz="900" kern="0" spc="3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900" kern="0" spc="3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예술계에서 영향력 있는 예술인으로 성장하는 범위</a:t>
                      </a:r>
                      <a:endParaRPr lang="ko-KR" altLang="en-US" sz="900" kern="0" spc="3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본인의 예술활동 방향을 구체화 또는 계속해서 발전시켜나가는 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단계</a:t>
                      </a:r>
                      <a:endParaRPr lang="en-US" altLang="ko-KR" sz="900" kern="0" spc="3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첫 발표 이후 </a:t>
                      </a:r>
                      <a:r>
                        <a:rPr lang="en-US" altLang="ko-KR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4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년 및 그 이상의 예술활동을 한 예술인 및 예술단체</a:t>
                      </a:r>
                      <a:endParaRPr lang="ko-KR" altLang="en-US" sz="900" kern="0" spc="3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33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16</a:t>
            </a:fld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559573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본 페이지는 삭제 후 제출해주세요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717" y="1916832"/>
            <a:ext cx="7776864" cy="34163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400" dirty="0">
                <a:solidFill>
                  <a:srgbClr val="0000FF"/>
                </a:solidFill>
              </a:rPr>
              <a:t>전체 지원신청서는 안내 페이지 및 도움말을 삭제하고 </a:t>
            </a:r>
            <a:r>
              <a:rPr lang="ko-KR" altLang="en-US" sz="2400" dirty="0">
                <a:solidFill>
                  <a:srgbClr val="FF0000"/>
                </a:solidFill>
              </a:rPr>
              <a:t>총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35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페이지 </a:t>
            </a:r>
            <a:r>
              <a:rPr lang="ko-KR" altLang="en-US" sz="2400" dirty="0">
                <a:solidFill>
                  <a:srgbClr val="FF0000"/>
                </a:solidFill>
              </a:rPr>
              <a:t>이내로 </a:t>
            </a:r>
            <a:r>
              <a:rPr lang="ko-KR" altLang="en-US" sz="2400" dirty="0">
                <a:solidFill>
                  <a:srgbClr val="0000FF"/>
                </a:solidFill>
              </a:rPr>
              <a:t>작성해주시기 바랍니다</a:t>
            </a:r>
            <a:r>
              <a:rPr lang="en-US" altLang="ko-KR" sz="2400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400" b="1" u="sng" dirty="0" smtClean="0">
                <a:solidFill>
                  <a:srgbClr val="FF0000"/>
                </a:solidFill>
              </a:rPr>
              <a:t>PDF</a:t>
            </a:r>
            <a:r>
              <a:rPr lang="ko-KR" altLang="en-US" sz="2400" b="1" u="sng" dirty="0" smtClean="0">
                <a:solidFill>
                  <a:srgbClr val="FF0000"/>
                </a:solidFill>
              </a:rPr>
              <a:t>로 파일 변환하여 </a:t>
            </a:r>
            <a:r>
              <a:rPr lang="ko-KR" altLang="en-US" sz="2400" dirty="0" smtClean="0">
                <a:solidFill>
                  <a:srgbClr val="0000FF"/>
                </a:solidFill>
              </a:rPr>
              <a:t>서울문화예술지원시스템</a:t>
            </a:r>
            <a:r>
              <a:rPr lang="en-US" altLang="ko-KR" sz="2400" dirty="0">
                <a:solidFill>
                  <a:srgbClr val="0000FF"/>
                </a:solidFill>
              </a:rPr>
              <a:t>(S</a:t>
            </a:r>
            <a:r>
              <a:rPr lang="en-US" altLang="ko-KR" sz="2400" dirty="0" smtClean="0">
                <a:solidFill>
                  <a:srgbClr val="0000FF"/>
                </a:solidFill>
              </a:rPr>
              <a:t>CAS) </a:t>
            </a:r>
            <a:r>
              <a:rPr lang="ko-KR" altLang="en-US" sz="2400" dirty="0" smtClean="0">
                <a:solidFill>
                  <a:srgbClr val="0000FF"/>
                </a:solidFill>
              </a:rPr>
              <a:t>으로 제출하여 주시기 바랍니다</a:t>
            </a:r>
            <a:r>
              <a:rPr lang="en-US" altLang="ko-KR" sz="2400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2400" b="1" dirty="0" smtClean="0">
                <a:solidFill>
                  <a:srgbClr val="FF0000"/>
                </a:solidFill>
              </a:rPr>
              <a:t>신청 마감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1</a:t>
            </a:r>
            <a:r>
              <a:rPr lang="ko-KR" altLang="en-US" sz="2400" b="1" dirty="0" err="1" smtClean="0">
                <a:solidFill>
                  <a:srgbClr val="FF0000"/>
                </a:solidFill>
              </a:rPr>
              <a:t>시간전까지</a:t>
            </a:r>
            <a:r>
              <a:rPr lang="ko-KR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ko-KR" sz="2400" dirty="0" smtClean="0">
                <a:solidFill>
                  <a:srgbClr val="FF0000"/>
                </a:solidFill>
              </a:rPr>
              <a:t>(2022</a:t>
            </a:r>
            <a:r>
              <a:rPr lang="ko-KR" altLang="en-US" sz="2400" dirty="0" smtClean="0">
                <a:solidFill>
                  <a:srgbClr val="FF0000"/>
                </a:solidFill>
              </a:rPr>
              <a:t>년 </a:t>
            </a:r>
            <a:r>
              <a:rPr lang="en-US" altLang="ko-KR" sz="2400" dirty="0" smtClean="0">
                <a:solidFill>
                  <a:srgbClr val="FF0000"/>
                </a:solidFill>
              </a:rPr>
              <a:t>10</a:t>
            </a:r>
            <a:r>
              <a:rPr lang="ko-KR" altLang="en-US" sz="2400" dirty="0" smtClean="0">
                <a:solidFill>
                  <a:srgbClr val="FF0000"/>
                </a:solidFill>
              </a:rPr>
              <a:t>월 </a:t>
            </a:r>
            <a:r>
              <a:rPr lang="en-US" altLang="ko-KR" sz="2400" dirty="0" smtClean="0">
                <a:solidFill>
                  <a:srgbClr val="FF0000"/>
                </a:solidFill>
              </a:rPr>
              <a:t>28</a:t>
            </a:r>
            <a:r>
              <a:rPr lang="ko-KR" altLang="en-US" sz="2400" dirty="0" smtClean="0">
                <a:solidFill>
                  <a:srgbClr val="FF0000"/>
                </a:solidFill>
              </a:rPr>
              <a:t>일 </a:t>
            </a:r>
            <a:r>
              <a:rPr lang="en-US" altLang="ko-KR" sz="2400" dirty="0" smtClean="0">
                <a:solidFill>
                  <a:srgbClr val="FF0000"/>
                </a:solidFill>
              </a:rPr>
              <a:t>17</a:t>
            </a:r>
            <a:r>
              <a:rPr lang="ko-KR" altLang="en-US" sz="2400" dirty="0" smtClean="0">
                <a:solidFill>
                  <a:srgbClr val="FF0000"/>
                </a:solidFill>
              </a:rPr>
              <a:t>시</a:t>
            </a:r>
            <a:r>
              <a:rPr lang="en-US" altLang="ko-KR" sz="2400" dirty="0">
                <a:solidFill>
                  <a:srgbClr val="FF0000"/>
                </a:solidFill>
              </a:rPr>
              <a:t>(KST , </a:t>
            </a:r>
            <a:r>
              <a:rPr lang="ko-KR" altLang="en-US" sz="2400" dirty="0" err="1" smtClean="0">
                <a:solidFill>
                  <a:srgbClr val="FF0000"/>
                </a:solidFill>
              </a:rPr>
              <a:t>한국표준시</a:t>
            </a:r>
            <a:r>
              <a:rPr lang="en-US" altLang="ko-KR" sz="2400" dirty="0" smtClean="0">
                <a:solidFill>
                  <a:srgbClr val="FF0000"/>
                </a:solidFill>
              </a:rPr>
              <a:t>)</a:t>
            </a:r>
            <a:r>
              <a:rPr lang="ko-KR" altLang="en-US" sz="2400" dirty="0" smtClean="0">
                <a:solidFill>
                  <a:srgbClr val="FF0000"/>
                </a:solidFill>
              </a:rPr>
              <a:t>까지</a:t>
            </a:r>
            <a:r>
              <a:rPr lang="en-US" altLang="ko-KR" sz="2400" dirty="0" smtClean="0">
                <a:solidFill>
                  <a:srgbClr val="FF0000"/>
                </a:solidFill>
              </a:rPr>
              <a:t>) “</a:t>
            </a:r>
            <a:r>
              <a:rPr lang="ko-KR" altLang="en-US" sz="2400" b="1" u="sng" dirty="0" smtClean="0">
                <a:solidFill>
                  <a:srgbClr val="FF0000"/>
                </a:solidFill>
              </a:rPr>
              <a:t>미리</a:t>
            </a:r>
            <a:r>
              <a:rPr lang="en-US" altLang="ko-KR" sz="2400" b="1" u="sng" dirty="0" smtClean="0">
                <a:solidFill>
                  <a:srgbClr val="FF0000"/>
                </a:solidFill>
              </a:rPr>
              <a:t>”</a:t>
            </a:r>
            <a:r>
              <a:rPr lang="ko-KR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ko-KR" sz="2400" dirty="0" smtClean="0">
                <a:solidFill>
                  <a:srgbClr val="FF0000"/>
                </a:solidFill>
              </a:rPr>
              <a:t>  </a:t>
            </a:r>
            <a:r>
              <a:rPr lang="ko-KR" altLang="en-US" sz="2400" dirty="0" smtClean="0">
                <a:solidFill>
                  <a:srgbClr val="FF0000"/>
                </a:solidFill>
              </a:rPr>
              <a:t>제출 </a:t>
            </a:r>
            <a:r>
              <a:rPr lang="ko-KR" altLang="en-US" sz="2400" dirty="0" err="1" smtClean="0">
                <a:solidFill>
                  <a:srgbClr val="FF0000"/>
                </a:solidFill>
              </a:rPr>
              <a:t>권장드립니다</a:t>
            </a:r>
            <a:r>
              <a:rPr lang="en-US" altLang="ko-KR" sz="2400" dirty="0" smtClean="0">
                <a:solidFill>
                  <a:srgbClr val="FF0000"/>
                </a:solidFill>
              </a:rPr>
              <a:t>.</a:t>
            </a:r>
            <a:endParaRPr lang="en-US" altLang="ko-K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82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42864" y="767407"/>
            <a:ext cx="8850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지원신청서 작성 및 제출 요령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776334"/>
              </p:ext>
            </p:extLst>
          </p:nvPr>
        </p:nvGraphicFramePr>
        <p:xfrm>
          <a:off x="395536" y="1124745"/>
          <a:ext cx="8496944" cy="27889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24136"/>
                <a:gridCol w="7272808"/>
              </a:tblGrid>
              <a:tr h="26814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내용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586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effectLst/>
                          <a:latin typeface="+mj-lt"/>
                        </a:rPr>
                        <a:t>작성 시 유의사항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선정 이후 과도한 변경 시 변경조치기준에 따라 지원금 삭감 또는 취소 조치가 있을 수 있으므로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실현가능성을 고려하여 신중하게 작성해주시기 바랍니다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※ 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선정 이후 변경 조치 기준 별도 안내 예정</a:t>
                      </a:r>
                      <a:endParaRPr lang="en-US" altLang="ko-KR" sz="1100" b="1" kern="1200" dirty="0" smtClean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서울문화예술지원시스템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(SCAS)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과 지원신청서 상의 정보가 일치해야 하며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상이할 경우는 서울문화예술지원시스템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(SCAS)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에 기재된 정보로 심의가 진행됩니다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774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지원신청 마감일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 </a:t>
                      </a:r>
                      <a:r>
                        <a:rPr lang="ko-KR" altLang="en-US" sz="1100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마감은 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월 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28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금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18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시</a:t>
                      </a:r>
                      <a:r>
                        <a:rPr lang="ko-KR" altLang="en-US" sz="1100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까지</a:t>
                      </a:r>
                      <a:r>
                        <a:rPr lang="en-US" altLang="ko-KR" sz="1100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(KST,</a:t>
                      </a:r>
                      <a:r>
                        <a:rPr lang="en-US" altLang="ko-KR" sz="1100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100" kern="1200" baseline="0" dirty="0" err="1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한국표준시</a:t>
                      </a:r>
                      <a:r>
                        <a:rPr lang="en-US" altLang="ko-KR" sz="1100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입니다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endParaRPr lang="ko-KR" altLang="en-US" sz="11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2023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년 서울문화재단 예술지원 통합공모 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차는 </a:t>
                      </a:r>
                      <a:r>
                        <a:rPr lang="ko-KR" altLang="en-US" sz="11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서울문화예술지원시스템</a:t>
                      </a:r>
                      <a:r>
                        <a:rPr lang="en-US" altLang="ko-KR" sz="11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(SCAS)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으로 진행됩니다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접수마감일에는 지원신청 건수가 증가함에 따라 제출 시 시간이 오래 걸릴 수 있으니 일정 참고하시어 여유를 두고 제출 완료하시기를 </a:t>
                      </a:r>
                      <a:r>
                        <a:rPr lang="ko-KR" altLang="en-US" sz="11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권장드립니다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접수마감 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시간 전 제출</a:t>
                      </a:r>
                      <a:r>
                        <a:rPr lang="ko-KR" altLang="en-US" sz="11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완료 권장</a:t>
                      </a:r>
                      <a:r>
                        <a:rPr lang="en-US" altLang="ko-KR" sz="11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1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접수마감일에는 통화량이 많아 문의응대에 어려움이 있을 수 있는 점 양해 </a:t>
                      </a:r>
                      <a:r>
                        <a:rPr lang="ko-KR" altLang="en-US" sz="11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부탁드립니다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1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2</a:t>
            </a:fld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559573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본 페이지는 삭제 후 제출해주세요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52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C9474-9A2C-4206-ADC2-7130DA164DA8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220072" y="559573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본 페이지는 삭제 후 제출해주세요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03299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심의기준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42527"/>
              </p:ext>
            </p:extLst>
          </p:nvPr>
        </p:nvGraphicFramePr>
        <p:xfrm>
          <a:off x="467544" y="1433513"/>
          <a:ext cx="8064895" cy="4739191"/>
        </p:xfrm>
        <a:graphic>
          <a:graphicData uri="http://schemas.openxmlformats.org/drawingml/2006/table">
            <a:tbl>
              <a:tblPr/>
              <a:tblGrid>
                <a:gridCol w="1140490"/>
                <a:gridCol w="1379790"/>
                <a:gridCol w="4729979"/>
                <a:gridCol w="814636"/>
              </a:tblGrid>
              <a:tr h="5553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심의기준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배점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  <a:tr h="100851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23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 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계획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1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프로젝트의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우수성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프로젝트의 예술성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독창성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작품성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완성도 등을</a:t>
                      </a:r>
                      <a:r>
                        <a:rPr lang="ko-KR" altLang="en-US" sz="1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종합적으로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판단할 때 우수한 </a:t>
                      </a:r>
                      <a:endParaRPr lang="en-US" altLang="ko-KR" sz="1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프로젝트인가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?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70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9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프로젝트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계획의 구체성과 실현가능성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프로젝트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계획을 충분히 파악할 수 있는 내용이 구체적으로 기술되어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있는가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?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프로젝트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계획이 실제로 수행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가능한가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?</a:t>
                      </a: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프로젝트 추진을 위한 세부 예산항목 및 책정 금액이 적절한가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9978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예술계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관람자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 기대효과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프로젝트가 </a:t>
                      </a: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예술계 내 유의미한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영향을 주거나 파급 및 기여할 수 있는 요소가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있는가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?</a:t>
                      </a:r>
                    </a:p>
                    <a:p>
                      <a:pPr marL="171450" marR="0" indent="-1714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000" kern="0" spc="-4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프로젝트가 </a:t>
                      </a:r>
                      <a:r>
                        <a:rPr lang="ko-KR" altLang="en-US" sz="1000" kern="0" spc="-4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관람자에게 유의미한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영향을 끼칠 수 있는 요소가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있는가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?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78673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기존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활동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7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예술활동에 대한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발전 가능성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기존 활동을 바탕으로 향후 예술활동을 지속적으로 변화 및 발전시킬 수 있는 가능성이 있는가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?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30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예술적 역량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기존 예술활동에서 예술성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독창성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작품성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완성도 등이 확인 되는가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?</a:t>
                      </a:r>
                    </a:p>
                  </a:txBody>
                  <a:tcPr marL="47094" marR="47094" marT="13020" marB="1302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857375" y="12049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9632" y="1032991"/>
            <a:ext cx="2351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kern="0" dirty="0">
                <a:solidFill>
                  <a:srgbClr val="000000"/>
                </a:solidFill>
                <a:latin typeface="+mn-ea"/>
              </a:rPr>
              <a:t>※  </a:t>
            </a:r>
            <a:r>
              <a:rPr lang="ko-KR" altLang="en-US" sz="1000" kern="0" dirty="0">
                <a:solidFill>
                  <a:srgbClr val="000000"/>
                </a:solidFill>
                <a:latin typeface="+mn-ea"/>
              </a:rPr>
              <a:t>항목별 세부 배점은 안내책자 참조</a:t>
            </a:r>
          </a:p>
        </p:txBody>
      </p:sp>
    </p:spTree>
    <p:extLst>
      <p:ext uri="{BB962C8B-B14F-4D97-AF65-F5344CB8AC3E}">
        <p14:creationId xmlns:p14="http://schemas.microsoft.com/office/powerpoint/2010/main" val="26926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0346-C445-4F19-858A-E4D39E6ADE5D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584871"/>
              </p:ext>
            </p:extLst>
          </p:nvPr>
        </p:nvGraphicFramePr>
        <p:xfrm>
          <a:off x="539553" y="1052736"/>
          <a:ext cx="8280917" cy="205683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440159"/>
                <a:gridCol w="360040"/>
                <a:gridCol w="1152128"/>
                <a:gridCol w="2160240"/>
                <a:gridCol w="1296144"/>
                <a:gridCol w="1872206"/>
              </a:tblGrid>
              <a:tr h="316085">
                <a:tc rowSpan="3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신청자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단체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명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050" b="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ko-KR" altLang="en-US" sz="1050" b="0" i="1" dirty="0" smtClean="0">
                          <a:solidFill>
                            <a:srgbClr val="0000FF"/>
                          </a:solidFill>
                        </a:rPr>
                        <a:t>개인</a:t>
                      </a:r>
                      <a:r>
                        <a:rPr lang="en-US" altLang="ko-KR" sz="1050" b="0" i="1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ko-KR" altLang="en-US" sz="1050" b="0" i="1" dirty="0" smtClean="0">
                          <a:solidFill>
                            <a:srgbClr val="0000FF"/>
                          </a:solidFill>
                        </a:rPr>
                        <a:t>단체 </a:t>
                      </a:r>
                      <a:r>
                        <a:rPr lang="ko-KR" altLang="en-US" sz="1050" b="0" i="1" dirty="0" err="1" smtClean="0">
                          <a:solidFill>
                            <a:srgbClr val="0000FF"/>
                          </a:solidFill>
                        </a:rPr>
                        <a:t>택</a:t>
                      </a:r>
                      <a:r>
                        <a:rPr lang="ko-KR" altLang="en-US" sz="1050" b="0" i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altLang="ko-KR" sz="1050" b="0" i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■ 표시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성명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단체명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7158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□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개인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4315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단체</a:t>
                      </a:r>
                      <a:endParaRPr lang="en-US" altLang="ko-KR" sz="12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대표자명</a:t>
                      </a:r>
                      <a:endParaRPr lang="en-US" altLang="ko-KR" sz="12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altLang="ko-KR" sz="8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8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공동대표일 경우 공동 대표 모두 기재</a:t>
                      </a:r>
                      <a:endParaRPr lang="ko-KR" altLang="en-US" sz="8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16658">
                <a:tc gridSpan="6">
                  <a:txBody>
                    <a:bodyPr/>
                    <a:lstStyle/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서울문화예술지원시스템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(SCAS)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과 지원신청서 상의 정보가 일치해야 하며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서울문화예술지원시스템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(SCAS)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에 기재된 정보로 심의 진행</a:t>
                      </a:r>
                      <a:endParaRPr lang="en-US" altLang="ko-KR" sz="1000" b="0" i="1" dirty="0" smtClean="0">
                        <a:solidFill>
                          <a:srgbClr val="0000FF"/>
                        </a:solidFill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en-US" altLang="ko-KR" sz="1000" b="0" i="1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단체의 경우 단체</a:t>
                      </a:r>
                      <a:r>
                        <a:rPr lang="en-US" altLang="ko-KR" sz="1000" b="0" i="1" baseline="0" dirty="0" smtClean="0">
                          <a:solidFill>
                            <a:srgbClr val="0000FF"/>
                          </a:solidFill>
                        </a:rPr>
                        <a:t>ID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로 신청해야 함</a:t>
                      </a:r>
                      <a:r>
                        <a:rPr lang="en-US" altLang="ko-KR" sz="1000" b="0" i="1" baseline="0" dirty="0" smtClean="0">
                          <a:solidFill>
                            <a:srgbClr val="0000FF"/>
                          </a:solidFill>
                        </a:rPr>
                        <a:t>. (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개인</a:t>
                      </a:r>
                      <a:r>
                        <a:rPr lang="en-US" altLang="ko-KR" sz="1000" b="0" i="1" baseline="0" dirty="0" smtClean="0">
                          <a:solidFill>
                            <a:srgbClr val="0000FF"/>
                          </a:solidFill>
                        </a:rPr>
                        <a:t>ID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로 신청 할 경우 </a:t>
                      </a:r>
                      <a:r>
                        <a:rPr lang="ko-KR" altLang="en-US" sz="1000" b="0" i="1" baseline="0" dirty="0" err="1" smtClean="0">
                          <a:solidFill>
                            <a:srgbClr val="0000FF"/>
                          </a:solidFill>
                        </a:rPr>
                        <a:t>개인명으로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 발표 및 사업 수행</a:t>
                      </a:r>
                      <a:r>
                        <a:rPr lang="en-US" altLang="ko-KR" sz="1000" b="0" i="1" baseline="0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endParaRPr lang="en-US" altLang="ko-KR" sz="1000" b="0" i="1" dirty="0" smtClean="0">
                        <a:solidFill>
                          <a:srgbClr val="0000FF"/>
                        </a:solidFill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※  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단체의 경우 단체로서의 법적 증빙 구비되어야 함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000" b="0" i="1" dirty="0" err="1" smtClean="0">
                          <a:solidFill>
                            <a:srgbClr val="0000FF"/>
                          </a:solidFill>
                        </a:rPr>
                        <a:t>고유번호증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사업자등록증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법인등록증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endParaRPr lang="ko-KR" altLang="en-US" sz="1000" b="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kern="0" spc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endParaRPr lang="ko-KR" altLang="en-US" sz="1000" b="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endParaRPr lang="ko-KR" altLang="en-US" sz="1000" b="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431239"/>
              </p:ext>
            </p:extLst>
          </p:nvPr>
        </p:nvGraphicFramePr>
        <p:xfrm>
          <a:off x="467544" y="3140968"/>
          <a:ext cx="8352928" cy="3233378"/>
        </p:xfrm>
        <a:graphic>
          <a:graphicData uri="http://schemas.openxmlformats.org/drawingml/2006/table">
            <a:tbl>
              <a:tblPr/>
              <a:tblGrid>
                <a:gridCol w="621357"/>
                <a:gridCol w="621357"/>
                <a:gridCol w="3293145"/>
                <a:gridCol w="936104"/>
                <a:gridCol w="2880965"/>
              </a:tblGrid>
              <a:tr h="293618">
                <a:tc gridSpan="5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창작활동 개요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71048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프로젝트명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5260" marR="0" indent="-1752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8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예시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 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은혜 갚은 까치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O)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예술창작활동지원 </a:t>
                      </a:r>
                      <a:r>
                        <a:rPr lang="en-US" altLang="ko-KR" sz="1200" i="1" kern="0" spc="-8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(X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 (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계획 중인 </a:t>
                      </a:r>
                      <a:r>
                        <a:rPr lang="ko-KR" altLang="en-US" sz="1200" i="1" kern="1200" baseline="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프로젝트명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작성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5260" marR="0" indent="-1752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서울문화예술지원시스템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(SCAS)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신청개요의 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‘</a:t>
                      </a:r>
                      <a:r>
                        <a:rPr lang="ko-KR" altLang="en-US" sz="1200" i="1" kern="1200" baseline="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신청사업명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’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과 동일하게 기재해주세요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200" i="1" kern="0" spc="-8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71048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발표형태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5260" marR="0" indent="-1752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예시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)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공연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전시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온라인 영상 등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형태가 다양한 경우 여러 개 기재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175260" marR="0" indent="-1752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계획하신 프로젝트가 어떤 프로젝트인지 한 눈에 알 수 있도록 기재해주세요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ko-KR" altLang="en-US" sz="12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576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발표</a:t>
                      </a:r>
                      <a:endParaRPr lang="en-US" altLang="ko-KR" sz="1200" b="1" kern="0" spc="-1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일정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일정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5260" marR="0" indent="-1752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-8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200" i="1" kern="0" spc="-8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예시</a:t>
                      </a:r>
                      <a:r>
                        <a:rPr lang="en-US" altLang="ko-KR" sz="1200" i="1" kern="0" spc="-8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 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23.05.10.~06.15. (20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회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등</a:t>
                      </a:r>
                      <a:endParaRPr lang="en-US" altLang="ko-KR" sz="1200" i="1" kern="0" spc="-80" dirty="0" smtClean="0">
                        <a:solidFill>
                          <a:srgbClr val="0000FF"/>
                        </a:solidFill>
                        <a:effectLst/>
                        <a:latin typeface="맑은 고딕"/>
                      </a:endParaRPr>
                    </a:p>
                    <a:p>
                      <a:pPr marL="175260" marR="0" indent="-1752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계획하신 프로젝트가 발표되는 실현 가능한 일정과 일수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횟수를 기재해 주세요</a:t>
                      </a:r>
                      <a:endParaRPr lang="en-US" altLang="ko-KR" sz="1200" i="1" kern="1200" baseline="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5260" marR="0" indent="-17526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※ 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전시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공연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등 발표 일정 작성해주세요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altLang="ko-KR" sz="1200" b="1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1" i="1" kern="1200" baseline="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셋업</a:t>
                      </a:r>
                      <a:r>
                        <a:rPr lang="ko-KR" altLang="en-US" sz="1200" b="1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및 철수기간은 일정에 포함하지 않음</a:t>
                      </a:r>
                      <a:r>
                        <a:rPr lang="en-US" altLang="ko-KR" sz="1200" b="1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  <a:p>
                      <a:pPr marL="175260" marR="0" indent="-1752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</a:rPr>
                        <a:t> 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미정일 경우 예상 공개 일정을 기재해주세요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5260" marR="0" indent="-17526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계획하신 프로젝트는 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년 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월 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 내에 발표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공개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까지 완료되어야 합니다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200" i="1" kern="0" spc="-8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75260" marR="0" indent="-17526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5260" marR="0" indent="-17526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-8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818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횟수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5260" marR="0" indent="-175260" algn="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</a:rPr>
                        <a:t>                   </a:t>
                      </a:r>
                      <a:r>
                        <a:rPr lang="ko-KR" altLang="en-US" sz="1200" i="0" kern="0" spc="-80" dirty="0" smtClean="0">
                          <a:solidFill>
                            <a:schemeClr val="tx1"/>
                          </a:solidFill>
                          <a:effectLst/>
                        </a:rPr>
                        <a:t>회</a:t>
                      </a:r>
                      <a:endParaRPr lang="ko-KR" altLang="en-US" sz="1200" i="0" kern="0" spc="-8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260" marR="0" indent="-17526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일수</a:t>
                      </a: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5260" marR="0" indent="-175260" algn="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0" kern="0" spc="-80" dirty="0" smtClean="0">
                          <a:solidFill>
                            <a:schemeClr val="tx1"/>
                          </a:solidFill>
                          <a:effectLst/>
                        </a:rPr>
                        <a:t>일</a:t>
                      </a:r>
                      <a:endParaRPr lang="ko-KR" altLang="en-US" sz="1200" i="0" kern="0" spc="-8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82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0346-C445-4F19-858A-E4D39E6ADE5D}" type="slidenum">
              <a:rPr lang="ko-KR" altLang="en-US" smtClean="0"/>
              <a:pPr/>
              <a:t>5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90804"/>
              </p:ext>
            </p:extLst>
          </p:nvPr>
        </p:nvGraphicFramePr>
        <p:xfrm>
          <a:off x="395536" y="1146578"/>
          <a:ext cx="8352928" cy="5234749"/>
        </p:xfrm>
        <a:graphic>
          <a:graphicData uri="http://schemas.openxmlformats.org/drawingml/2006/table">
            <a:tbl>
              <a:tblPr/>
              <a:tblGrid>
                <a:gridCol w="1242714"/>
                <a:gridCol w="7110214"/>
              </a:tblGrid>
              <a:tr h="319551">
                <a:tc grid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창작활동 개요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95104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발표</a:t>
                      </a:r>
                      <a:r>
                        <a:rPr lang="en-US" altLang="ko-KR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공개</a:t>
                      </a:r>
                      <a:r>
                        <a:rPr lang="en-US" altLang="ko-KR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장소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5260" marR="0" indent="-17526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i="1" kern="0" spc="-80" dirty="0" err="1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장소명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</a:rPr>
                        <a:t>전시장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, 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공연장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ko-KR" altLang="en-US" sz="1200" i="1" kern="0" spc="-80" dirty="0" err="1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예술공간명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 등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)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기재</a:t>
                      </a:r>
                      <a:endParaRPr lang="ko-KR" altLang="en-US" sz="1200" i="1" kern="0" spc="-80" dirty="0" smtClean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175260" marR="0" indent="-17526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미정일 경우 고려하신 장소를 기재해주세요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5260" marR="0" indent="-17526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반드시 서울 내 오프라인 공간에서 진행되어야 함</a:t>
                      </a:r>
                      <a:endParaRPr lang="en-US" altLang="ko-KR" sz="1200" i="1" kern="1200" baseline="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4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저작권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5260" marR="0" indent="-17526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-80" dirty="0" smtClean="0">
                          <a:solidFill>
                            <a:srgbClr val="000000"/>
                          </a:solidFill>
                          <a:effectLst/>
                        </a:rPr>
                        <a:t>□</a:t>
                      </a:r>
                      <a:r>
                        <a:rPr lang="ko-KR" altLang="en-US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  소유</a:t>
                      </a:r>
                      <a:r>
                        <a:rPr lang="en-US" altLang="ko-KR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창작주체인 경우</a:t>
                      </a:r>
                      <a:r>
                        <a:rPr lang="en-US" altLang="ko-KR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) </a:t>
                      </a:r>
                      <a:r>
                        <a:rPr lang="ko-KR" altLang="en-US" sz="1200" b="1" kern="0" spc="-80" dirty="0" smtClean="0">
                          <a:solidFill>
                            <a:srgbClr val="000000"/>
                          </a:solidFill>
                          <a:effectLst/>
                        </a:rPr>
                        <a:t>□ 사용 승인 확정</a:t>
                      </a:r>
                      <a:r>
                        <a:rPr lang="ko-KR" altLang="en-US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ko-KR" altLang="en-US" sz="1200" b="1" kern="0" spc="-80" dirty="0" smtClean="0">
                          <a:solidFill>
                            <a:srgbClr val="000000"/>
                          </a:solidFill>
                          <a:effectLst/>
                        </a:rPr>
                        <a:t>□ 사용 협의 중 □</a:t>
                      </a:r>
                      <a:r>
                        <a:rPr lang="ko-KR" altLang="en-US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 해당사항 없음</a:t>
                      </a:r>
                      <a:endParaRPr lang="en-US" altLang="ko-KR" sz="1200" b="1" kern="0" spc="-80" baseline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5260" marR="0" indent="-17526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저작권 협의가 필요한 사업 진행 시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 운영 전 저작권 협의가 완료되어야 사업 수행이 가능함</a:t>
                      </a:r>
                      <a:endParaRPr lang="ko-KR" altLang="en-US" sz="1200" b="1" kern="0" spc="-8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26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</a:rPr>
                        <a:t>창작활동 개요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5260" marR="0" indent="-17526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계획하신 프로젝트에 대해 간략하게 소개해주세요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(300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 이내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5260" marR="0" indent="-17526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(</a:t>
                      </a:r>
                      <a:r>
                        <a:rPr lang="ko-KR" altLang="en-US" sz="1200" b="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주제</a:t>
                      </a:r>
                      <a:r>
                        <a:rPr lang="en-US" altLang="ko-KR" sz="1200" b="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기획의도</a:t>
                      </a:r>
                      <a:r>
                        <a:rPr lang="en-US" altLang="ko-KR" sz="1200" b="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주요내용</a:t>
                      </a:r>
                      <a:r>
                        <a:rPr lang="en-US" altLang="ko-KR" sz="1200" b="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목표 등</a:t>
                      </a:r>
                      <a:r>
                        <a:rPr lang="en-US" altLang="ko-KR" sz="1200" b="0" i="1" kern="1200" spc="-8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5260" marR="0" indent="-17526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자세한 내용은 </a:t>
                      </a:r>
                      <a:r>
                        <a:rPr lang="ko-KR" altLang="en-US" sz="1200" i="1" kern="1200" baseline="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뒷페이지에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기재 가능하니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간략하게 작성해주시기 바랍니다</a:t>
                      </a:r>
                      <a:r>
                        <a:rPr lang="en-US" altLang="ko-KR" sz="1200" i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200" b="1" kern="0" spc="-8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16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04" y="1269018"/>
            <a:ext cx="8293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프로젝트 </a:t>
            </a:r>
            <a:r>
              <a:rPr lang="ko-KR" altLang="en-US" sz="1400" b="1" dirty="0" smtClean="0"/>
              <a:t>내용 및 표현방향</a:t>
            </a:r>
            <a:endParaRPr lang="en-US" altLang="ko-KR" sz="1400" b="1" dirty="0"/>
          </a:p>
          <a:p>
            <a:endParaRPr lang="en-US" altLang="ko-KR" sz="1400" b="1" dirty="0"/>
          </a:p>
          <a:p>
            <a:endParaRPr lang="en-US" altLang="ko-KR" sz="1400" b="1" dirty="0" smtClean="0"/>
          </a:p>
          <a:p>
            <a:endParaRPr lang="en-US" altLang="ko-KR" sz="1400" b="1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6</a:t>
            </a:fld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844824"/>
            <a:ext cx="8293576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b="1" i="1" u="sng" dirty="0">
                <a:solidFill>
                  <a:srgbClr val="0000FF"/>
                </a:solidFill>
              </a:rPr>
              <a:t>선정 후 프로젝트가 과도하게 변경되는 경우 지원금 취소 또는 삭감될 수 있으니 현실적으로 작성해주시기 바랍니다</a:t>
            </a:r>
            <a:r>
              <a:rPr lang="en-US" altLang="ko-KR" sz="1200" b="1" i="1" u="sng" dirty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해당 프로젝트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(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작품 창작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프로젝트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기획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err="1" smtClean="0">
                <a:solidFill>
                  <a:srgbClr val="0000FF"/>
                </a:solidFill>
              </a:rPr>
              <a:t>퍼포먼스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/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전시 등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)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가 어떤 내용인지 어떤 주제와 방향성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내용과 형식을 가지고 진행하는지 </a:t>
            </a:r>
            <a:r>
              <a:rPr lang="ko-KR" altLang="en-US" sz="1200" b="1" i="1" u="sng" dirty="0" smtClean="0">
                <a:solidFill>
                  <a:srgbClr val="0000FF"/>
                </a:solidFill>
              </a:rPr>
              <a:t>구체적으로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 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추진하고자 </a:t>
            </a:r>
            <a:r>
              <a:rPr lang="ko-KR" altLang="en-US" sz="1200" i="1" dirty="0">
                <a:solidFill>
                  <a:srgbClr val="0000FF"/>
                </a:solidFill>
              </a:rPr>
              <a:t>하는 프로젝트를 구현하기 위해 어떤 표현 방향 및 방식을 사용할 것인지 연출 방향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공간 구성</a:t>
            </a:r>
            <a:r>
              <a:rPr lang="en-US" altLang="ko-KR" sz="1200" i="1" dirty="0">
                <a:solidFill>
                  <a:srgbClr val="0000FF"/>
                </a:solidFill>
              </a:rPr>
              <a:t>(</a:t>
            </a:r>
            <a:r>
              <a:rPr lang="ko-KR" altLang="en-US" sz="1200" i="1" dirty="0">
                <a:solidFill>
                  <a:srgbClr val="0000FF"/>
                </a:solidFill>
              </a:rPr>
              <a:t>장치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음향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조명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소품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의상 등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),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제작 방식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 </a:t>
            </a:r>
            <a:r>
              <a:rPr lang="ko-KR" altLang="en-US" sz="1200" i="1" dirty="0">
                <a:solidFill>
                  <a:srgbClr val="0000FF"/>
                </a:solidFill>
              </a:rPr>
              <a:t>등을 포함하여 구체적으로 작성해주세요</a:t>
            </a:r>
            <a:r>
              <a:rPr lang="en-US" altLang="ko-KR" sz="1200" i="1" dirty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페이지 </a:t>
            </a:r>
            <a:r>
              <a:rPr lang="ko-KR" altLang="en-US" sz="1200" i="1" dirty="0">
                <a:solidFill>
                  <a:srgbClr val="0000FF"/>
                </a:solidFill>
              </a:rPr>
              <a:t>추가가 필요할 경우 </a:t>
            </a:r>
            <a:r>
              <a:rPr lang="en-US" altLang="ko-KR" sz="1200" i="1" dirty="0">
                <a:solidFill>
                  <a:srgbClr val="0000FF"/>
                </a:solidFill>
              </a:rPr>
              <a:t>‘</a:t>
            </a:r>
            <a:r>
              <a:rPr lang="ko-KR" altLang="en-US" sz="1200" i="1" dirty="0">
                <a:solidFill>
                  <a:srgbClr val="0000FF"/>
                </a:solidFill>
              </a:rPr>
              <a:t>새 슬라이드</a:t>
            </a:r>
            <a:r>
              <a:rPr lang="en-US" altLang="ko-KR" sz="1200" i="1" dirty="0">
                <a:solidFill>
                  <a:srgbClr val="0000FF"/>
                </a:solidFill>
              </a:rPr>
              <a:t> </a:t>
            </a:r>
            <a:r>
              <a:rPr lang="ko-KR" altLang="en-US" sz="1200" i="1" dirty="0">
                <a:solidFill>
                  <a:srgbClr val="0000FF"/>
                </a:solidFill>
              </a:rPr>
              <a:t>추가</a:t>
            </a:r>
            <a:r>
              <a:rPr lang="en-US" altLang="ko-KR" sz="1200" i="1" dirty="0">
                <a:solidFill>
                  <a:srgbClr val="0000FF"/>
                </a:solidFill>
              </a:rPr>
              <a:t>’ </a:t>
            </a:r>
            <a:r>
              <a:rPr lang="ko-KR" altLang="en-US" sz="1200" i="1" dirty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  <a:endParaRPr lang="ko-KR" altLang="en-US" sz="1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5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04" y="1269018"/>
            <a:ext cx="8293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창작활동 과정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사전 리서치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인터뷰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워크숍 </a:t>
            </a:r>
            <a:r>
              <a:rPr lang="ko-KR" altLang="en-US" sz="1400" b="1" dirty="0"/>
              <a:t>등</a:t>
            </a:r>
            <a:r>
              <a:rPr lang="en-US" altLang="ko-KR" sz="1400" b="1" dirty="0" smtClean="0"/>
              <a:t>)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7</a:t>
            </a:fld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4797" y="1844824"/>
            <a:ext cx="807965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본 창작활동을 구상하고 준비하는 과정에서 어떤 고민과 과정이 있었는지에 대해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>
                <a:solidFill>
                  <a:srgbClr val="0000FF"/>
                </a:solidFill>
              </a:rPr>
              <a:t>페이지 추가가 필요할 경우 </a:t>
            </a:r>
            <a:r>
              <a:rPr lang="en-US" altLang="ko-KR" sz="1200" i="1" dirty="0">
                <a:solidFill>
                  <a:srgbClr val="0000FF"/>
                </a:solidFill>
              </a:rPr>
              <a:t>‘</a:t>
            </a:r>
            <a:r>
              <a:rPr lang="ko-KR" altLang="en-US" sz="1200" i="1" dirty="0">
                <a:solidFill>
                  <a:srgbClr val="0000FF"/>
                </a:solidFill>
              </a:rPr>
              <a:t>새 슬라이드</a:t>
            </a:r>
            <a:r>
              <a:rPr lang="en-US" altLang="ko-KR" sz="1200" i="1" dirty="0">
                <a:solidFill>
                  <a:srgbClr val="0000FF"/>
                </a:solidFill>
              </a:rPr>
              <a:t> </a:t>
            </a:r>
            <a:r>
              <a:rPr lang="ko-KR" altLang="en-US" sz="1200" i="1" dirty="0">
                <a:solidFill>
                  <a:srgbClr val="0000FF"/>
                </a:solidFill>
              </a:rPr>
              <a:t>추가</a:t>
            </a:r>
            <a:r>
              <a:rPr lang="en-US" altLang="ko-KR" sz="1200" i="1" dirty="0">
                <a:solidFill>
                  <a:srgbClr val="0000FF"/>
                </a:solidFill>
              </a:rPr>
              <a:t>’ </a:t>
            </a:r>
            <a:r>
              <a:rPr lang="ko-KR" altLang="en-US" sz="1200" i="1" dirty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  <a:endParaRPr lang="ko-KR" altLang="en-US" sz="1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34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98904" y="1269018"/>
            <a:ext cx="82935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본 프로젝트를 통해 향후 기대되는 점</a:t>
            </a:r>
            <a:endParaRPr lang="en-US" altLang="ko-KR" sz="1400" b="1" dirty="0" smtClean="0"/>
          </a:p>
          <a:p>
            <a:endParaRPr lang="en-US" altLang="ko-KR" sz="1400" b="1" dirty="0"/>
          </a:p>
          <a:p>
            <a:endParaRPr lang="en-US" altLang="ko-KR" sz="1400" b="1" dirty="0" smtClean="0"/>
          </a:p>
          <a:p>
            <a:endParaRPr lang="en-US" altLang="ko-KR" sz="1400" b="1" dirty="0"/>
          </a:p>
          <a:p>
            <a:endParaRPr lang="ko-KR" altLang="en-US" sz="1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8</a:t>
            </a:fld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4797" y="2780928"/>
            <a:ext cx="8079651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>
                <a:solidFill>
                  <a:srgbClr val="0000FF"/>
                </a:solidFill>
              </a:rPr>
              <a:t>예술활동을 통해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신청 예술인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(</a:t>
            </a:r>
            <a:r>
              <a:rPr lang="ko-KR" altLang="en-US" sz="1200" i="1" dirty="0">
                <a:solidFill>
                  <a:srgbClr val="0000FF"/>
                </a:solidFill>
              </a:rPr>
              <a:t>단체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),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관람자 </a:t>
            </a:r>
            <a:r>
              <a:rPr lang="ko-KR" altLang="en-US" sz="1200" i="1" dirty="0">
                <a:solidFill>
                  <a:srgbClr val="0000FF"/>
                </a:solidFill>
              </a:rPr>
              <a:t>그리고 해당분야 예술계에 어떤 영향을 줄 수 있을지에 대해 작성해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주세요</a:t>
            </a:r>
            <a:r>
              <a:rPr lang="en-US" altLang="ko-KR" sz="1200" i="1" smtClean="0">
                <a:solidFill>
                  <a:srgbClr val="0000FF"/>
                </a:solidFill>
              </a:rPr>
              <a:t>.</a:t>
            </a:r>
            <a:endParaRPr lang="en-US" altLang="ko-KR" sz="1200" i="1" dirty="0" smtClean="0">
              <a:solidFill>
                <a:srgbClr val="0000FF"/>
              </a:solidFill>
            </a:endParaRP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신청 예술인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(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단체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)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가 해당 </a:t>
            </a:r>
            <a:r>
              <a:rPr lang="ko-KR" altLang="en-US" sz="1200" i="1" dirty="0">
                <a:solidFill>
                  <a:srgbClr val="0000FF"/>
                </a:solidFill>
              </a:rPr>
              <a:t>프로젝트를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통해 얻고자 하는 어떤 예술적 성취를 얻고자 하는지 서술해주세요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페이지 </a:t>
            </a:r>
            <a:r>
              <a:rPr lang="ko-KR" altLang="en-US" sz="1200" i="1" dirty="0">
                <a:solidFill>
                  <a:srgbClr val="0000FF"/>
                </a:solidFill>
              </a:rPr>
              <a:t>추가가 필요할 경우 </a:t>
            </a:r>
            <a:r>
              <a:rPr lang="en-US" altLang="ko-KR" sz="1200" i="1" dirty="0">
                <a:solidFill>
                  <a:srgbClr val="0000FF"/>
                </a:solidFill>
              </a:rPr>
              <a:t>‘</a:t>
            </a:r>
            <a:r>
              <a:rPr lang="ko-KR" altLang="en-US" sz="1200" i="1" dirty="0">
                <a:solidFill>
                  <a:srgbClr val="0000FF"/>
                </a:solidFill>
              </a:rPr>
              <a:t>새 슬라이드</a:t>
            </a:r>
            <a:r>
              <a:rPr lang="en-US" altLang="ko-KR" sz="1200" i="1" dirty="0">
                <a:solidFill>
                  <a:srgbClr val="0000FF"/>
                </a:solidFill>
              </a:rPr>
              <a:t> </a:t>
            </a:r>
            <a:r>
              <a:rPr lang="ko-KR" altLang="en-US" sz="1200" i="1" dirty="0">
                <a:solidFill>
                  <a:srgbClr val="0000FF"/>
                </a:solidFill>
              </a:rPr>
              <a:t>추가</a:t>
            </a:r>
            <a:r>
              <a:rPr lang="en-US" altLang="ko-KR" sz="1200" i="1" dirty="0">
                <a:solidFill>
                  <a:srgbClr val="0000FF"/>
                </a:solidFill>
              </a:rPr>
              <a:t>’ </a:t>
            </a:r>
            <a:r>
              <a:rPr lang="ko-KR" altLang="en-US" sz="1200" i="1" dirty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  <a:endParaRPr lang="en-US" altLang="ko-KR" sz="1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95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98904" y="1269018"/>
            <a:ext cx="82935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진행 일정</a:t>
            </a:r>
            <a:endParaRPr lang="en-US" altLang="ko-KR" sz="1400" b="1" dirty="0" smtClean="0"/>
          </a:p>
          <a:p>
            <a:endParaRPr lang="en-US" altLang="ko-KR" sz="1400" b="1" dirty="0"/>
          </a:p>
          <a:p>
            <a:endParaRPr lang="en-US" altLang="ko-KR" sz="1400" b="1" dirty="0" smtClean="0"/>
          </a:p>
          <a:p>
            <a:endParaRPr lang="en-US" altLang="ko-KR" sz="1400" b="1" dirty="0"/>
          </a:p>
          <a:p>
            <a:endParaRPr lang="ko-KR" altLang="en-US" sz="1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9</a:t>
            </a:fld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4797" y="1700808"/>
            <a:ext cx="807965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기획회의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리서치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연습 및 예술활동 과정 등 프로젝트 진행 일정에 대해 작성해주세요</a:t>
            </a:r>
            <a:endParaRPr lang="en-US" altLang="ko-KR" sz="1200" i="1" dirty="0">
              <a:solidFill>
                <a:srgbClr val="0000FF"/>
              </a:solidFill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1200" i="1" dirty="0" smtClean="0">
                <a:solidFill>
                  <a:srgbClr val="0000FF"/>
                </a:solidFill>
              </a:rPr>
              <a:t> ※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필요한 만큼 행을 추가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/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삭제하여 작성하시면 됩니다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200" i="1" dirty="0">
                <a:solidFill>
                  <a:srgbClr val="0000FF"/>
                </a:solidFill>
              </a:rPr>
              <a:t> 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※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실현 가능한 일정으로 작성해주시기 바랍니다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439045"/>
              </p:ext>
            </p:extLst>
          </p:nvPr>
        </p:nvGraphicFramePr>
        <p:xfrm>
          <a:off x="612982" y="2780929"/>
          <a:ext cx="7847448" cy="356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58818"/>
                <a:gridCol w="4536504"/>
                <a:gridCol w="1152126"/>
              </a:tblGrid>
              <a:tr h="2592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일정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추진내용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비고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</a:rPr>
                        <a:t>예시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</a:rPr>
                        <a:t>)2023.02. ~ 2023.03.</a:t>
                      </a:r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 latinLnBrk="1"/>
                      <a:endParaRPr lang="ko-KR" altLang="en-US" sz="1200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76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8126</TotalTime>
  <Words>2286</Words>
  <Application>Microsoft Office PowerPoint</Application>
  <PresentationFormat>화면 슬라이드 쇼(4:3)</PresentationFormat>
  <Paragraphs>329</Paragraphs>
  <Slides>16</Slides>
  <Notes>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예술창작지원-시각예술 세부사업계획서</dc:title>
  <dc:creator>user</dc:creator>
  <cp:lastModifiedBy>User</cp:lastModifiedBy>
  <cp:revision>392</cp:revision>
  <cp:lastPrinted>2022-09-21T07:10:50Z</cp:lastPrinted>
  <dcterms:created xsi:type="dcterms:W3CDTF">2014-12-08T04:12:53Z</dcterms:created>
  <dcterms:modified xsi:type="dcterms:W3CDTF">2022-09-29T01:42:16Z</dcterms:modified>
</cp:coreProperties>
</file>